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25FC-ACAE-3844-B8C7-7CD1CA2E5599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3654-EA80-3C40-9174-09B8EEC3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25FC-ACAE-3844-B8C7-7CD1CA2E5599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3654-EA80-3C40-9174-09B8EEC3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25FC-ACAE-3844-B8C7-7CD1CA2E5599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3654-EA80-3C40-9174-09B8EEC3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25FC-ACAE-3844-B8C7-7CD1CA2E5599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3654-EA80-3C40-9174-09B8EEC3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25FC-ACAE-3844-B8C7-7CD1CA2E5599}" type="datetimeFigureOut">
              <a:rPr lang="en-US" smtClean="0"/>
              <a:t>12/3/12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3654-EA80-3C40-9174-09B8EEC3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25FC-ACAE-3844-B8C7-7CD1CA2E5599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3654-EA80-3C40-9174-09B8EEC3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25FC-ACAE-3844-B8C7-7CD1CA2E5599}" type="datetimeFigureOut">
              <a:rPr lang="en-US" smtClean="0"/>
              <a:t>12/3/12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3654-EA80-3C40-9174-09B8EEC3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25FC-ACAE-3844-B8C7-7CD1CA2E5599}" type="datetimeFigureOut">
              <a:rPr lang="en-US" smtClean="0"/>
              <a:t>12/3/12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3654-EA80-3C40-9174-09B8EEC3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25FC-ACAE-3844-B8C7-7CD1CA2E5599}" type="datetimeFigureOut">
              <a:rPr lang="en-US" smtClean="0"/>
              <a:t>12/3/12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3654-EA80-3C40-9174-09B8EEC34E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25FC-ACAE-3844-B8C7-7CD1CA2E5599}" type="datetimeFigureOut">
              <a:rPr lang="en-US" smtClean="0"/>
              <a:t>12/3/12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C3654-EA80-3C40-9174-09B8EEC34E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525FC-ACAE-3844-B8C7-7CD1CA2E5599}" type="datetimeFigureOut">
              <a:rPr lang="en-US" smtClean="0"/>
              <a:t>12/3/12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3C3654-EA80-3C40-9174-09B8EEC34EA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93C3654-EA80-3C40-9174-09B8EEC34EA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3A525FC-ACAE-3844-B8C7-7CD1CA2E5599}" type="datetimeFigureOut">
              <a:rPr lang="en-US" smtClean="0"/>
              <a:t>12/3/12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Muscles of the </a:t>
            </a:r>
            <a:r>
              <a:rPr lang="en-US" dirty="0" smtClean="0"/>
              <a:t>Upper and Lower Limbs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42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rm Muscl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6413" r="-176413"/>
          <a:stretch>
            <a:fillRect/>
          </a:stretch>
        </p:blipFill>
        <p:spPr>
          <a:xfrm>
            <a:off x="673013" y="96641"/>
            <a:ext cx="8407165" cy="6585336"/>
          </a:xfrm>
        </p:spPr>
      </p:pic>
      <p:cxnSp>
        <p:nvCxnSpPr>
          <p:cNvPr id="7" name="Straight Connector 6"/>
          <p:cNvCxnSpPr/>
          <p:nvPr/>
        </p:nvCxnSpPr>
        <p:spPr>
          <a:xfrm flipV="1">
            <a:off x="4762681" y="414172"/>
            <a:ext cx="1573754" cy="842151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36435" y="229506"/>
            <a:ext cx="180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Deltoid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3078486" y="414172"/>
            <a:ext cx="1256243" cy="538424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18536" y="229506"/>
            <a:ext cx="138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Scapula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886924" y="1642883"/>
            <a:ext cx="1449511" cy="883567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46874" y="952596"/>
            <a:ext cx="1891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Biceps </a:t>
            </a:r>
            <a:r>
              <a:rPr lang="en-US" u="sng" dirty="0" err="1" smtClean="0"/>
              <a:t>Brachii</a:t>
            </a:r>
            <a:r>
              <a:rPr lang="en-US" u="sng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Prime mover for flexing the arm.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3078486" y="1642883"/>
            <a:ext cx="1421901" cy="731704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3269" y="1256323"/>
            <a:ext cx="2705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Triceps </a:t>
            </a:r>
            <a:r>
              <a:rPr lang="en-US" u="sng" dirty="0" err="1" smtClean="0"/>
              <a:t>brachii</a:t>
            </a:r>
            <a:r>
              <a:rPr lang="en-US" dirty="0" smtClean="0"/>
              <a:t>: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Prime mover for arm extension.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Antagonist of biceps </a:t>
            </a:r>
            <a:r>
              <a:rPr lang="en-US" dirty="0" err="1" smtClean="0"/>
              <a:t>brachii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Boxer’s muscle, delivers a straight knockout punch.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62681" y="2678313"/>
            <a:ext cx="1490925" cy="400367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7313" y="2774953"/>
            <a:ext cx="17808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Brachialis: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Deep to the biceps.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Elbow flexion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078486" y="3727549"/>
            <a:ext cx="1587560" cy="52473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3269" y="4045081"/>
            <a:ext cx="2705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Brachioradialis</a:t>
            </a:r>
            <a:r>
              <a:rPr lang="en-US" u="sng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Fairly weak muscle.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Forearm flexion.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3269" y="4997677"/>
            <a:ext cx="398960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Anterior arm muscles used for flexion, in order of decreasing strength: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Biceps </a:t>
            </a:r>
            <a:r>
              <a:rPr lang="en-US" dirty="0" err="1" smtClean="0"/>
              <a:t>brachii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Brachialis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 smtClean="0"/>
              <a:t>brachioradialis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3769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Muscles that move the knee</a:t>
            </a:r>
            <a:endParaRPr lang="en-US" dirty="0"/>
          </a:p>
        </p:txBody>
      </p:sp>
      <p:pic>
        <p:nvPicPr>
          <p:cNvPr id="4" name="Content Placeholder 3" descr="hamstring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37" b="14637"/>
          <a:stretch>
            <a:fillRect/>
          </a:stretch>
        </p:blipFill>
        <p:spPr>
          <a:xfrm>
            <a:off x="457200" y="1159049"/>
            <a:ext cx="3771194" cy="2375852"/>
          </a:xfrm>
        </p:spPr>
      </p:pic>
      <p:sp>
        <p:nvSpPr>
          <p:cNvPr id="6" name="Right Brace 5"/>
          <p:cNvSpPr/>
          <p:nvPr/>
        </p:nvSpPr>
        <p:spPr>
          <a:xfrm>
            <a:off x="4228394" y="1946609"/>
            <a:ext cx="368627" cy="1311545"/>
          </a:xfrm>
          <a:prstGeom prst="rightBrac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97021" y="2153696"/>
            <a:ext cx="3147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1.) Hamstrings</a:t>
            </a:r>
            <a:r>
              <a:rPr lang="en-US" dirty="0" smtClean="0"/>
              <a:t>:</a:t>
            </a:r>
          </a:p>
          <a:p>
            <a:r>
              <a:rPr lang="en-US" dirty="0" smtClean="0"/>
              <a:t>Mass of muscles, flexes the knee</a:t>
            </a:r>
            <a:endParaRPr lang="en-US" dirty="0"/>
          </a:p>
        </p:txBody>
      </p:sp>
      <p:pic>
        <p:nvPicPr>
          <p:cNvPr id="8" name="Picture 7" descr="quadricep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07" y="3715207"/>
            <a:ext cx="2412657" cy="3088201"/>
          </a:xfrm>
          <a:prstGeom prst="rect">
            <a:avLst/>
          </a:prstGeom>
        </p:spPr>
      </p:pic>
      <p:cxnSp>
        <p:nvCxnSpPr>
          <p:cNvPr id="10" name="Straight Connector 9"/>
          <p:cNvCxnSpPr>
            <a:endCxn id="11" idx="1"/>
          </p:cNvCxnSpPr>
          <p:nvPr/>
        </p:nvCxnSpPr>
        <p:spPr>
          <a:xfrm flipV="1">
            <a:off x="2070730" y="3771999"/>
            <a:ext cx="1408096" cy="74247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78826" y="3587333"/>
            <a:ext cx="3920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2.) Sartorius</a:t>
            </a:r>
            <a:r>
              <a:rPr lang="en-US" dirty="0" smtClean="0"/>
              <a:t>: Weak thigh flexor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2263998" y="4749174"/>
            <a:ext cx="1104390" cy="41417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891267" y="5232374"/>
            <a:ext cx="1518535" cy="400367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402047" y="5756992"/>
            <a:ext cx="966341" cy="1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68388" y="4564508"/>
            <a:ext cx="1863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Rectus </a:t>
            </a:r>
            <a:r>
              <a:rPr lang="en-US" dirty="0" err="1" smtClean="0"/>
              <a:t>Femoris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409801" y="5047708"/>
            <a:ext cx="1822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Vastus</a:t>
            </a:r>
            <a:r>
              <a:rPr lang="en-US" dirty="0" smtClean="0"/>
              <a:t> </a:t>
            </a:r>
            <a:r>
              <a:rPr lang="en-US" dirty="0" err="1" smtClean="0"/>
              <a:t>Medialis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409802" y="5632741"/>
            <a:ext cx="1822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Vastus</a:t>
            </a:r>
            <a:r>
              <a:rPr lang="en-US" dirty="0" smtClean="0"/>
              <a:t> </a:t>
            </a:r>
            <a:r>
              <a:rPr lang="en-US" dirty="0" err="1" smtClean="0"/>
              <a:t>Lateralis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2070730" y="5756993"/>
            <a:ext cx="1297658" cy="676481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09802" y="6157077"/>
            <a:ext cx="2222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Vastus</a:t>
            </a:r>
            <a:r>
              <a:rPr lang="en-US" dirty="0" smtClean="0"/>
              <a:t> </a:t>
            </a:r>
            <a:r>
              <a:rPr lang="en-US" dirty="0" err="1" smtClean="0"/>
              <a:t>Intermedialis</a:t>
            </a:r>
            <a:r>
              <a:rPr lang="en-US" dirty="0" smtClean="0"/>
              <a:t> (under R. </a:t>
            </a:r>
            <a:r>
              <a:rPr lang="en-US" dirty="0" err="1" smtClean="0"/>
              <a:t>Femoris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6" name="Right Brace 25"/>
          <p:cNvSpPr/>
          <p:nvPr/>
        </p:nvSpPr>
        <p:spPr>
          <a:xfrm>
            <a:off x="5439118" y="4564508"/>
            <a:ext cx="386535" cy="2238900"/>
          </a:xfrm>
          <a:prstGeom prst="rightBrac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005118" y="5164672"/>
            <a:ext cx="2346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3.) Quadriceps</a:t>
            </a:r>
            <a:r>
              <a:rPr lang="en-US" dirty="0" smtClean="0"/>
              <a:t>: 4 muscles on the anterior thigh that extend the knee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628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Muscles moving the hip</a:t>
            </a:r>
            <a:endParaRPr lang="en-US" dirty="0"/>
          </a:p>
        </p:txBody>
      </p:sp>
      <p:pic>
        <p:nvPicPr>
          <p:cNvPr id="4" name="Content Placeholder 3" descr="hamstrings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3" r="45160" b="60000"/>
          <a:stretch/>
        </p:blipFill>
        <p:spPr>
          <a:xfrm>
            <a:off x="457200" y="1417638"/>
            <a:ext cx="2773140" cy="1920262"/>
          </a:xfrm>
        </p:spPr>
      </p:pic>
      <p:cxnSp>
        <p:nvCxnSpPr>
          <p:cNvPr id="6" name="Straight Connector 5"/>
          <p:cNvCxnSpPr/>
          <p:nvPr/>
        </p:nvCxnSpPr>
        <p:spPr>
          <a:xfrm>
            <a:off x="2553901" y="1629077"/>
            <a:ext cx="1366682" cy="248504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04390" y="1753329"/>
            <a:ext cx="2816193" cy="12425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72436" y="1417638"/>
            <a:ext cx="40047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Gluteus </a:t>
            </a:r>
            <a:r>
              <a:rPr lang="en-US" u="sng" dirty="0" err="1" smtClean="0"/>
              <a:t>Medius</a:t>
            </a:r>
            <a:r>
              <a:rPr lang="en-US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Beneath the Gluteus Maximus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Hip abductor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Steadies the pelvis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Site for intramuscular injections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421901" y="2540256"/>
            <a:ext cx="1132000" cy="178094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263998" y="2388393"/>
            <a:ext cx="289903" cy="1932803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774779" y="3920829"/>
            <a:ext cx="4748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Gluteus Maximus</a:t>
            </a:r>
            <a:r>
              <a:rPr lang="en-US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Superficial muscle of the hip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Powerful hip extensor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Important for climbing stairs and jumping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897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Muscles that move the ankles and feet</a:t>
            </a:r>
            <a:endParaRPr lang="en-US" dirty="0"/>
          </a:p>
        </p:txBody>
      </p:sp>
      <p:pic>
        <p:nvPicPr>
          <p:cNvPr id="4" name="Content Placeholder 3" descr="lower leg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4" r="13726" b="8796"/>
          <a:stretch/>
        </p:blipFill>
        <p:spPr>
          <a:xfrm>
            <a:off x="2678145" y="1710646"/>
            <a:ext cx="3354584" cy="4361085"/>
          </a:xfrm>
        </p:spPr>
      </p:pic>
      <p:cxnSp>
        <p:nvCxnSpPr>
          <p:cNvPr id="6" name="Straight Connector 5"/>
          <p:cNvCxnSpPr/>
          <p:nvPr/>
        </p:nvCxnSpPr>
        <p:spPr>
          <a:xfrm flipH="1" flipV="1">
            <a:off x="2277803" y="2084666"/>
            <a:ext cx="869707" cy="1049236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1855" y="1710646"/>
            <a:ext cx="20155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Tibialis</a:t>
            </a:r>
            <a:r>
              <a:rPr lang="en-US" u="sng" dirty="0" smtClean="0"/>
              <a:t> anterior</a:t>
            </a:r>
            <a:r>
              <a:rPr lang="en-US" dirty="0" smtClean="0"/>
              <a:t>:</a:t>
            </a:r>
          </a:p>
          <a:p>
            <a:r>
              <a:rPr lang="en-US" dirty="0" smtClean="0"/>
              <a:t>Allows you to invert the foot (turn foot medial side up)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2277803" y="3423823"/>
            <a:ext cx="745463" cy="51081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277803" y="3133902"/>
            <a:ext cx="635024" cy="800733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1855" y="3423823"/>
            <a:ext cx="207072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Fibularis</a:t>
            </a:r>
            <a:r>
              <a:rPr lang="en-US" dirty="0" smtClean="0"/>
              <a:t>: 3 muscles of the anterior calf that allow you to </a:t>
            </a:r>
            <a:r>
              <a:rPr lang="en-US" dirty="0" err="1" smtClean="0"/>
              <a:t>evert</a:t>
            </a:r>
            <a:r>
              <a:rPr lang="en-US" dirty="0" smtClean="0"/>
              <a:t> the foot (turns sole laterally)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5383899" y="1918997"/>
            <a:ext cx="855902" cy="96640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36436" y="1710646"/>
            <a:ext cx="20707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Gastrocnemius</a:t>
            </a:r>
            <a:r>
              <a:rPr lang="en-US" dirty="0" smtClean="0"/>
              <a:t>: 2 bellied muscle.  Allows you to point your foot and push off the ball of the foot.  Running, dancing muscle.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590972" y="4183138"/>
            <a:ext cx="648829" cy="331338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36436" y="4183138"/>
            <a:ext cx="189126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Soleus: </a:t>
            </a:r>
            <a:r>
              <a:rPr lang="en-US" dirty="0" smtClean="0"/>
              <a:t>Deep to gastrocnemius. Strong muscles for flexion of heel (pointing of toes)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4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rm Muscl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6413" r="-176413"/>
          <a:stretch>
            <a:fillRect/>
          </a:stretch>
        </p:blipFill>
        <p:spPr>
          <a:xfrm>
            <a:off x="673013" y="96641"/>
            <a:ext cx="8407165" cy="6585336"/>
          </a:xfrm>
        </p:spPr>
      </p:pic>
      <p:cxnSp>
        <p:nvCxnSpPr>
          <p:cNvPr id="7" name="Straight Connector 6"/>
          <p:cNvCxnSpPr/>
          <p:nvPr/>
        </p:nvCxnSpPr>
        <p:spPr>
          <a:xfrm flipV="1">
            <a:off x="4762681" y="414172"/>
            <a:ext cx="1573754" cy="842151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36435" y="229506"/>
            <a:ext cx="180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Deltoid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3078486" y="414172"/>
            <a:ext cx="1256243" cy="538424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18536" y="229506"/>
            <a:ext cx="138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Scapula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64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rm Muscl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6413" r="-176413"/>
          <a:stretch>
            <a:fillRect/>
          </a:stretch>
        </p:blipFill>
        <p:spPr>
          <a:xfrm>
            <a:off x="673013" y="96641"/>
            <a:ext cx="8407165" cy="6585336"/>
          </a:xfrm>
        </p:spPr>
      </p:pic>
      <p:cxnSp>
        <p:nvCxnSpPr>
          <p:cNvPr id="7" name="Straight Connector 6"/>
          <p:cNvCxnSpPr/>
          <p:nvPr/>
        </p:nvCxnSpPr>
        <p:spPr>
          <a:xfrm flipV="1">
            <a:off x="4762681" y="414172"/>
            <a:ext cx="1573754" cy="842151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36435" y="229506"/>
            <a:ext cx="180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Deltoid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3078486" y="414172"/>
            <a:ext cx="1256243" cy="538424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18536" y="229506"/>
            <a:ext cx="138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Scapula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886924" y="1642883"/>
            <a:ext cx="1449511" cy="883567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46874" y="952596"/>
            <a:ext cx="1891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Biceps </a:t>
            </a:r>
            <a:r>
              <a:rPr lang="en-US" u="sng" dirty="0" err="1" smtClean="0"/>
              <a:t>Brachii</a:t>
            </a:r>
            <a:r>
              <a:rPr lang="en-US" u="sng" dirty="0" smtClean="0"/>
              <a:t>:</a:t>
            </a:r>
          </a:p>
          <a:p>
            <a:r>
              <a:rPr lang="en-US" dirty="0" smtClean="0"/>
              <a:t>Prime mover for flexing the 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934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rm Muscl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6413" r="-176413"/>
          <a:stretch>
            <a:fillRect/>
          </a:stretch>
        </p:blipFill>
        <p:spPr>
          <a:xfrm>
            <a:off x="673013" y="96641"/>
            <a:ext cx="8407165" cy="6585336"/>
          </a:xfrm>
        </p:spPr>
      </p:pic>
      <p:cxnSp>
        <p:nvCxnSpPr>
          <p:cNvPr id="7" name="Straight Connector 6"/>
          <p:cNvCxnSpPr/>
          <p:nvPr/>
        </p:nvCxnSpPr>
        <p:spPr>
          <a:xfrm flipV="1">
            <a:off x="4762681" y="414172"/>
            <a:ext cx="1573754" cy="842151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36435" y="229506"/>
            <a:ext cx="180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Deltoid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3078486" y="414172"/>
            <a:ext cx="1256243" cy="538424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18536" y="229506"/>
            <a:ext cx="138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Scapula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886924" y="1642883"/>
            <a:ext cx="1449511" cy="883567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46874" y="952596"/>
            <a:ext cx="1891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Biceps </a:t>
            </a:r>
            <a:r>
              <a:rPr lang="en-US" u="sng" dirty="0" err="1" smtClean="0"/>
              <a:t>Brachii</a:t>
            </a:r>
            <a:r>
              <a:rPr lang="en-US" u="sng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Prime mover for flexing the arm.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3078486" y="1642883"/>
            <a:ext cx="1421901" cy="731704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3269" y="1256323"/>
            <a:ext cx="2705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Triceps </a:t>
            </a:r>
            <a:r>
              <a:rPr lang="en-US" u="sng" dirty="0" err="1" smtClean="0"/>
              <a:t>brachii</a:t>
            </a:r>
            <a:r>
              <a:rPr lang="en-US" dirty="0" smtClean="0"/>
              <a:t>: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Prime mover for arm extension.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Antagonist of biceps </a:t>
            </a:r>
            <a:r>
              <a:rPr lang="en-US" dirty="0" err="1" smtClean="0"/>
              <a:t>brachii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Boxer’s muscle, delivers a straight knockout punch.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0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rm Muscl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6413" r="-176413"/>
          <a:stretch>
            <a:fillRect/>
          </a:stretch>
        </p:blipFill>
        <p:spPr>
          <a:xfrm>
            <a:off x="673013" y="96641"/>
            <a:ext cx="8407165" cy="6585336"/>
          </a:xfrm>
        </p:spPr>
      </p:pic>
      <p:cxnSp>
        <p:nvCxnSpPr>
          <p:cNvPr id="7" name="Straight Connector 6"/>
          <p:cNvCxnSpPr/>
          <p:nvPr/>
        </p:nvCxnSpPr>
        <p:spPr>
          <a:xfrm flipV="1">
            <a:off x="4762681" y="414172"/>
            <a:ext cx="1573754" cy="842151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36435" y="229506"/>
            <a:ext cx="180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Deltoid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3078486" y="414172"/>
            <a:ext cx="1256243" cy="538424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18536" y="229506"/>
            <a:ext cx="138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Scapula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886924" y="1642883"/>
            <a:ext cx="1449511" cy="883567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46874" y="952596"/>
            <a:ext cx="1891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Biceps </a:t>
            </a:r>
            <a:r>
              <a:rPr lang="en-US" u="sng" dirty="0" err="1" smtClean="0"/>
              <a:t>Brachii</a:t>
            </a:r>
            <a:r>
              <a:rPr lang="en-US" u="sng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Prime mover for flexing the arm.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3078486" y="1642883"/>
            <a:ext cx="1421901" cy="731704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3269" y="1256323"/>
            <a:ext cx="2705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Triceps </a:t>
            </a:r>
            <a:r>
              <a:rPr lang="en-US" u="sng" dirty="0" err="1" smtClean="0"/>
              <a:t>brachii</a:t>
            </a:r>
            <a:r>
              <a:rPr lang="en-US" dirty="0" smtClean="0"/>
              <a:t>: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Prime mover for arm extension.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Antagonist of biceps </a:t>
            </a:r>
            <a:r>
              <a:rPr lang="en-US" dirty="0" err="1" smtClean="0"/>
              <a:t>brachii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Boxer’s muscle, delivers a straight knockout punch.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62681" y="2678313"/>
            <a:ext cx="1490925" cy="400367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7313" y="2774953"/>
            <a:ext cx="17808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Brachialis: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Deep to the biceps.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Elbow flexion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7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rm Muscl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6413" r="-176413"/>
          <a:stretch>
            <a:fillRect/>
          </a:stretch>
        </p:blipFill>
        <p:spPr>
          <a:xfrm>
            <a:off x="673013" y="96641"/>
            <a:ext cx="8407165" cy="6585336"/>
          </a:xfrm>
        </p:spPr>
      </p:pic>
      <p:cxnSp>
        <p:nvCxnSpPr>
          <p:cNvPr id="7" name="Straight Connector 6"/>
          <p:cNvCxnSpPr/>
          <p:nvPr/>
        </p:nvCxnSpPr>
        <p:spPr>
          <a:xfrm flipV="1">
            <a:off x="4762681" y="414172"/>
            <a:ext cx="1573754" cy="842151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36435" y="229506"/>
            <a:ext cx="180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Deltoid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3078486" y="414172"/>
            <a:ext cx="1256243" cy="538424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18536" y="229506"/>
            <a:ext cx="138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Scapula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886924" y="1642883"/>
            <a:ext cx="1449511" cy="883567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46874" y="952596"/>
            <a:ext cx="1891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Biceps </a:t>
            </a:r>
            <a:r>
              <a:rPr lang="en-US" u="sng" dirty="0" err="1" smtClean="0"/>
              <a:t>Brachii</a:t>
            </a:r>
            <a:r>
              <a:rPr lang="en-US" u="sng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Prime mover for flexing the arm.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3078486" y="1642883"/>
            <a:ext cx="1421901" cy="731704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3269" y="1256323"/>
            <a:ext cx="2705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Triceps </a:t>
            </a:r>
            <a:r>
              <a:rPr lang="en-US" u="sng" dirty="0" err="1" smtClean="0"/>
              <a:t>brachii</a:t>
            </a:r>
            <a:r>
              <a:rPr lang="en-US" dirty="0" smtClean="0"/>
              <a:t>: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Prime mover for arm extension.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Antagonist of biceps </a:t>
            </a:r>
            <a:r>
              <a:rPr lang="en-US" dirty="0" err="1" smtClean="0"/>
              <a:t>brachii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Boxer’s muscle, delivers a straight knockout punch.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62681" y="2678313"/>
            <a:ext cx="1490925" cy="400367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7313" y="2774953"/>
            <a:ext cx="17808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Brachialis: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Deep to the biceps.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Elbow flexion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078486" y="3727549"/>
            <a:ext cx="1587560" cy="52473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3269" y="4045081"/>
            <a:ext cx="2705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Brachioradialis</a:t>
            </a:r>
            <a:r>
              <a:rPr lang="en-US" u="sng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Fairly weak muscle.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Forearm flexion.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06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rm Muscl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6413" r="-176413"/>
          <a:stretch>
            <a:fillRect/>
          </a:stretch>
        </p:blipFill>
        <p:spPr>
          <a:xfrm>
            <a:off x="673013" y="96641"/>
            <a:ext cx="8407165" cy="6585336"/>
          </a:xfrm>
        </p:spPr>
      </p:pic>
      <p:cxnSp>
        <p:nvCxnSpPr>
          <p:cNvPr id="7" name="Straight Connector 6"/>
          <p:cNvCxnSpPr/>
          <p:nvPr/>
        </p:nvCxnSpPr>
        <p:spPr>
          <a:xfrm flipV="1">
            <a:off x="4762681" y="414172"/>
            <a:ext cx="1573754" cy="842151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36435" y="229506"/>
            <a:ext cx="180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Deltoid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3078486" y="414172"/>
            <a:ext cx="1256243" cy="538424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18536" y="229506"/>
            <a:ext cx="138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Scapula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886924" y="1642883"/>
            <a:ext cx="1449511" cy="883567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46874" y="952596"/>
            <a:ext cx="1891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Biceps </a:t>
            </a:r>
            <a:r>
              <a:rPr lang="en-US" u="sng" dirty="0" err="1" smtClean="0"/>
              <a:t>Brachii</a:t>
            </a:r>
            <a:r>
              <a:rPr lang="en-US" u="sng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Prime mover for flexing the arm.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3078486" y="1642883"/>
            <a:ext cx="1421901" cy="731704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3269" y="1256323"/>
            <a:ext cx="2705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Triceps </a:t>
            </a:r>
            <a:r>
              <a:rPr lang="en-US" u="sng" dirty="0" err="1" smtClean="0"/>
              <a:t>brachii</a:t>
            </a:r>
            <a:r>
              <a:rPr lang="en-US" dirty="0" smtClean="0"/>
              <a:t>: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Prime mover for arm extension.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Antagonist of biceps </a:t>
            </a:r>
            <a:r>
              <a:rPr lang="en-US" dirty="0" err="1" smtClean="0"/>
              <a:t>brachii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Boxer’s muscle, delivers a straight knockout punch.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62681" y="2678313"/>
            <a:ext cx="1490925" cy="400367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7313" y="2774953"/>
            <a:ext cx="17808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Brachialis: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Deep to the biceps.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Elbow flexion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078486" y="3727549"/>
            <a:ext cx="1587560" cy="52473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3269" y="4045081"/>
            <a:ext cx="2705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Brachioradialis</a:t>
            </a:r>
            <a:r>
              <a:rPr lang="en-US" u="sng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Fairly weak muscle.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Forearm flexion.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3269" y="4997677"/>
            <a:ext cx="3989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Anterior arm muscles used for flexion, in order of decreasing strength: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01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rm Muscl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6413" r="-176413"/>
          <a:stretch>
            <a:fillRect/>
          </a:stretch>
        </p:blipFill>
        <p:spPr>
          <a:xfrm>
            <a:off x="673013" y="96641"/>
            <a:ext cx="8407165" cy="6585336"/>
          </a:xfrm>
        </p:spPr>
      </p:pic>
      <p:cxnSp>
        <p:nvCxnSpPr>
          <p:cNvPr id="7" name="Straight Connector 6"/>
          <p:cNvCxnSpPr/>
          <p:nvPr/>
        </p:nvCxnSpPr>
        <p:spPr>
          <a:xfrm flipV="1">
            <a:off x="4762681" y="414172"/>
            <a:ext cx="1573754" cy="842151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36435" y="229506"/>
            <a:ext cx="180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Deltoid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3078486" y="414172"/>
            <a:ext cx="1256243" cy="538424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18536" y="229506"/>
            <a:ext cx="138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Scapula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886924" y="1642883"/>
            <a:ext cx="1449511" cy="883567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46874" y="952596"/>
            <a:ext cx="1891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Biceps </a:t>
            </a:r>
            <a:r>
              <a:rPr lang="en-US" u="sng" dirty="0" err="1" smtClean="0"/>
              <a:t>Brachii</a:t>
            </a:r>
            <a:r>
              <a:rPr lang="en-US" u="sng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Prime mover for flexing the arm.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3078486" y="1642883"/>
            <a:ext cx="1421901" cy="731704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3269" y="1256323"/>
            <a:ext cx="2705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Triceps </a:t>
            </a:r>
            <a:r>
              <a:rPr lang="en-US" u="sng" dirty="0" err="1" smtClean="0"/>
              <a:t>brachii</a:t>
            </a:r>
            <a:r>
              <a:rPr lang="en-US" dirty="0" smtClean="0"/>
              <a:t>: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Prime mover for arm extension.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Antagonist of biceps </a:t>
            </a:r>
            <a:r>
              <a:rPr lang="en-US" dirty="0" err="1" smtClean="0"/>
              <a:t>brachii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Boxer’s muscle, delivers a straight knockout punch.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62681" y="2678313"/>
            <a:ext cx="1490925" cy="400367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7313" y="2774953"/>
            <a:ext cx="17808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Brachialis: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Deep to the biceps.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Elbow flexion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078486" y="3727549"/>
            <a:ext cx="1587560" cy="52473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3269" y="4045081"/>
            <a:ext cx="2705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Brachioradialis</a:t>
            </a:r>
            <a:r>
              <a:rPr lang="en-US" u="sng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Fairly weak muscle.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Forearm flexion.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3269" y="4997677"/>
            <a:ext cx="3989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Anterior arm muscles used for flexion, in order of decreasing strength: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Biceps </a:t>
            </a:r>
            <a:r>
              <a:rPr lang="en-US" dirty="0" err="1" smtClean="0"/>
              <a:t>brachii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3209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rm Muscl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6413" r="-176413"/>
          <a:stretch>
            <a:fillRect/>
          </a:stretch>
        </p:blipFill>
        <p:spPr>
          <a:xfrm>
            <a:off x="673013" y="96641"/>
            <a:ext cx="8407165" cy="6585336"/>
          </a:xfrm>
        </p:spPr>
      </p:pic>
      <p:cxnSp>
        <p:nvCxnSpPr>
          <p:cNvPr id="7" name="Straight Connector 6"/>
          <p:cNvCxnSpPr/>
          <p:nvPr/>
        </p:nvCxnSpPr>
        <p:spPr>
          <a:xfrm flipV="1">
            <a:off x="4762681" y="414172"/>
            <a:ext cx="1573754" cy="842151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36435" y="229506"/>
            <a:ext cx="1808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Deltoid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H="1" flipV="1">
            <a:off x="3078486" y="414172"/>
            <a:ext cx="1256243" cy="538424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18536" y="229506"/>
            <a:ext cx="138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Scapula</a:t>
            </a:r>
            <a:endParaRPr lang="en-US" dirty="0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4886924" y="1642883"/>
            <a:ext cx="1449511" cy="883567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46874" y="952596"/>
            <a:ext cx="1891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Biceps </a:t>
            </a:r>
            <a:r>
              <a:rPr lang="en-US" u="sng" dirty="0" err="1" smtClean="0"/>
              <a:t>Brachii</a:t>
            </a:r>
            <a:r>
              <a:rPr lang="en-US" u="sng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Prime mover for flexing the arm.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3078486" y="1642883"/>
            <a:ext cx="1421901" cy="731704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93269" y="1256323"/>
            <a:ext cx="27057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Triceps </a:t>
            </a:r>
            <a:r>
              <a:rPr lang="en-US" u="sng" dirty="0" err="1" smtClean="0"/>
              <a:t>brachii</a:t>
            </a:r>
            <a:r>
              <a:rPr lang="en-US" dirty="0" smtClean="0"/>
              <a:t>: 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Prime mover for arm extension.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Antagonist of biceps </a:t>
            </a:r>
            <a:r>
              <a:rPr lang="en-US" dirty="0" err="1" smtClean="0"/>
              <a:t>brachii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Boxer’s muscle, delivers a straight knockout punch.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762681" y="2678313"/>
            <a:ext cx="1490925" cy="400367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557313" y="2774953"/>
            <a:ext cx="17808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Brachialis: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Deep to the biceps.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Elbow flexion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078486" y="3727549"/>
            <a:ext cx="1587560" cy="524732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3269" y="4045081"/>
            <a:ext cx="27057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err="1" smtClean="0"/>
              <a:t>Brachioradialis</a:t>
            </a:r>
            <a:r>
              <a:rPr lang="en-US" u="sng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Fairly weak muscle.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Forearm flexion.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93269" y="4997677"/>
            <a:ext cx="39896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Anterior arm muscles used for flexion, in order of decreasing strength: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Biceps </a:t>
            </a:r>
            <a:r>
              <a:rPr lang="en-US" dirty="0" err="1" smtClean="0"/>
              <a:t>brachii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brachialis</a:t>
            </a:r>
          </a:p>
        </p:txBody>
      </p:sp>
    </p:spTree>
    <p:extLst>
      <p:ext uri="{BB962C8B-B14F-4D97-AF65-F5344CB8AC3E}">
        <p14:creationId xmlns:p14="http://schemas.microsoft.com/office/powerpoint/2010/main" val="14966215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lnDef>
      <a:spPr>
        <a:ln>
          <a:solidFill>
            <a:srgbClr val="3366FF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83</TotalTime>
  <Words>602</Words>
  <Application>Microsoft Macintosh PowerPoint</Application>
  <PresentationFormat>On-screen Show (4:3)</PresentationFormat>
  <Paragraphs>131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Adjacency</vt:lpstr>
      <vt:lpstr>Muscles of the Upper and Lower Limbs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Muscles that move the knee</vt:lpstr>
      <vt:lpstr>Muscles moving the hip</vt:lpstr>
      <vt:lpstr>Muscles that move the ankles and feet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of the Upper Limb</dc:title>
  <dc:creator>test7</dc:creator>
  <cp:lastModifiedBy>test7</cp:lastModifiedBy>
  <cp:revision>8</cp:revision>
  <dcterms:created xsi:type="dcterms:W3CDTF">2012-12-03T16:19:20Z</dcterms:created>
  <dcterms:modified xsi:type="dcterms:W3CDTF">2012-12-03T19:59:07Z</dcterms:modified>
</cp:coreProperties>
</file>