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embeddedFontLst>
    <p:embeddedFont>
      <p:font typeface="Calibri" panose="020F0502020204030204" pitchFamily="34" charset="0"/>
      <p:regular r:id="rId52"/>
      <p:bold r:id="rId53"/>
      <p:italic r:id="rId54"/>
      <p:boldItalic r:id="rId55"/>
    </p:embeddedFont>
    <p:embeddedFont>
      <p:font typeface="Open Sans"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DCFCCE-B4AB-47E6-87FD-5279844CCE1F}">
  <a:tblStyle styleId="{D0DCFCCE-B4AB-47E6-87FD-5279844CCE1F}" styleName="Table_0">
    <a:wholeTbl>
      <a:tcTxStyle b="off" i="off">
        <a:font>
          <a:latin typeface="Calibri"/>
          <a:ea typeface="Calibri"/>
          <a:cs typeface="Calibri"/>
        </a:font>
        <a:schemeClr val="dk1"/>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tcBdr>
      </a:tcStyle>
    </a:band1H>
    <a:band2H>
      <a:tcTxStyle/>
      <a:tcStyle>
        <a:tcBdr/>
      </a:tcStyle>
    </a:band2H>
    <a:band1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1V>
    <a:band2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132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5779186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8339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751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6747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1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9901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0661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6267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147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6771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0628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97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37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8990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8167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3947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0234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0012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5730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1601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4563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d3dc2c159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gd3dc2c159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1655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9379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0318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7058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1714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51311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71492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d3dc2c159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gd3dc2c159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4932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49289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9735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4893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6758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833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72539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10065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02062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54496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075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46297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79411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30952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6654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d3dc2c15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d3dc2c1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77424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d3dc2c159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gd3dc2c159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684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439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5279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4511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0956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097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Open Sans"/>
              <a:buNone/>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10" name="Google Shape;10;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1400"/>
              <a:buFont typeface="Open Sans"/>
              <a:buNone/>
              <a:defRPr/>
            </a:lvl1pPr>
            <a:lvl2pPr marL="457200" marR="0" lvl="1" indent="0" algn="ctr" rtl="0">
              <a:spcBef>
                <a:spcPts val="560"/>
              </a:spcBef>
              <a:spcAft>
                <a:spcPts val="0"/>
              </a:spcAft>
              <a:buClr>
                <a:srgbClr val="888888"/>
              </a:buClr>
              <a:buSzPts val="1400"/>
              <a:buFont typeface="Open Sans"/>
              <a:buNone/>
              <a:defRPr/>
            </a:lvl2pPr>
            <a:lvl3pPr marL="914400" marR="0" lvl="2" indent="0" algn="ctr" rtl="0">
              <a:spcBef>
                <a:spcPts val="480"/>
              </a:spcBef>
              <a:spcAft>
                <a:spcPts val="0"/>
              </a:spcAft>
              <a:buClr>
                <a:srgbClr val="888888"/>
              </a:buClr>
              <a:buSzPts val="1400"/>
              <a:buFont typeface="Open Sans"/>
              <a:buNone/>
              <a:defRPr/>
            </a:lvl3pPr>
            <a:lvl4pPr marL="1371600" marR="0" lvl="3" indent="0" algn="ctr" rtl="0">
              <a:spcBef>
                <a:spcPts val="400"/>
              </a:spcBef>
              <a:spcAft>
                <a:spcPts val="0"/>
              </a:spcAft>
              <a:buClr>
                <a:srgbClr val="888888"/>
              </a:buClr>
              <a:buSzPts val="1400"/>
              <a:buFont typeface="Open Sans"/>
              <a:buNone/>
              <a:defRPr/>
            </a:lvl4pPr>
            <a:lvl5pPr marL="1828800" marR="0" lvl="4" indent="0" algn="ctr" rtl="0">
              <a:spcBef>
                <a:spcPts val="400"/>
              </a:spcBef>
              <a:spcAft>
                <a:spcPts val="0"/>
              </a:spcAft>
              <a:buClr>
                <a:srgbClr val="888888"/>
              </a:buClr>
              <a:buSzPts val="1400"/>
              <a:buFont typeface="Open Sans"/>
              <a:buNone/>
              <a:defRPr/>
            </a:lvl5pPr>
            <a:lvl6pPr marL="2286000" marR="0" lvl="5" indent="0" algn="ctr" rtl="0">
              <a:spcBef>
                <a:spcPts val="400"/>
              </a:spcBef>
              <a:spcAft>
                <a:spcPts val="0"/>
              </a:spcAft>
              <a:buClr>
                <a:srgbClr val="888888"/>
              </a:buClr>
              <a:buSzPts val="1400"/>
              <a:buFont typeface="Calibri"/>
              <a:buNone/>
              <a:defRPr/>
            </a:lvl6pPr>
            <a:lvl7pPr marL="2743200" marR="0" lvl="6" indent="0" algn="ctr" rtl="0">
              <a:spcBef>
                <a:spcPts val="400"/>
              </a:spcBef>
              <a:spcAft>
                <a:spcPts val="0"/>
              </a:spcAft>
              <a:buClr>
                <a:srgbClr val="888888"/>
              </a:buClr>
              <a:buSzPts val="1400"/>
              <a:buFont typeface="Calibri"/>
              <a:buNone/>
              <a:defRPr/>
            </a:lvl7pPr>
            <a:lvl8pPr marL="3200400" marR="0" lvl="7" indent="0" algn="ctr" rtl="0">
              <a:spcBef>
                <a:spcPts val="400"/>
              </a:spcBef>
              <a:spcAft>
                <a:spcPts val="0"/>
              </a:spcAft>
              <a:buClr>
                <a:srgbClr val="888888"/>
              </a:buClr>
              <a:buSzPts val="1400"/>
              <a:buFont typeface="Calibri"/>
              <a:buNone/>
              <a:defRPr/>
            </a:lvl8pPr>
            <a:lvl9pPr marL="3657600" marR="0" lvl="8" indent="0" algn="ctr" rtl="0">
              <a:spcBef>
                <a:spcPts val="400"/>
              </a:spcBef>
              <a:spcAft>
                <a:spcPts val="0"/>
              </a:spcAft>
              <a:buClr>
                <a:srgbClr val="888888"/>
              </a:buClr>
              <a:buSzPts val="1400"/>
              <a:buFont typeface="Calibri"/>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7200" y="0"/>
            <a:ext cx="8229600" cy="11430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3" name="Google Shape;13;p3"/>
          <p:cNvSpPr txBox="1">
            <a:spLocks noGrp="1"/>
          </p:cNvSpPr>
          <p:nvPr>
            <p:ph type="body" idx="1"/>
          </p:nvPr>
        </p:nvSpPr>
        <p:spPr>
          <a:xfrm>
            <a:off x="457200" y="1143000"/>
            <a:ext cx="8229600" cy="5715000"/>
          </a:xfrm>
          <a:prstGeom prst="rect">
            <a:avLst/>
          </a:prstGeom>
          <a:noFill/>
          <a:ln>
            <a:noFill/>
          </a:ln>
        </p:spPr>
        <p:txBody>
          <a:bodyPr spcFirstLastPara="1" wrap="square" lIns="91425" tIns="91425" rIns="91425" bIns="91425" anchor="t" anchorCtr="0"/>
          <a:lstStyle>
            <a:lvl1pPr marL="457200" lvl="0" indent="-317500" algn="l" rtl="0">
              <a:spcBef>
                <a:spcPts val="640"/>
              </a:spcBef>
              <a:spcAft>
                <a:spcPts val="0"/>
              </a:spcAft>
              <a:buClr>
                <a:schemeClr val="dk1"/>
              </a:buClr>
              <a:buSzPts val="1400"/>
              <a:buFont typeface="Open Sans"/>
              <a:buChar char="•"/>
              <a:defRPr/>
            </a:lvl1pPr>
            <a:lvl2pPr marL="914400" lvl="1" indent="-317500" algn="l" rtl="0">
              <a:spcBef>
                <a:spcPts val="560"/>
              </a:spcBef>
              <a:spcAft>
                <a:spcPts val="0"/>
              </a:spcAft>
              <a:buClr>
                <a:schemeClr val="dk1"/>
              </a:buClr>
              <a:buSzPts val="1400"/>
              <a:buFont typeface="Open Sans"/>
              <a:buChar char="–"/>
              <a:defRPr/>
            </a:lvl2pPr>
            <a:lvl3pPr marL="1371600" lvl="2" indent="-317500" algn="l" rtl="0">
              <a:spcBef>
                <a:spcPts val="480"/>
              </a:spcBef>
              <a:spcAft>
                <a:spcPts val="0"/>
              </a:spcAft>
              <a:buClr>
                <a:schemeClr val="dk1"/>
              </a:buClr>
              <a:buSzPts val="1400"/>
              <a:buFont typeface="Open Sans"/>
              <a:buChar char="•"/>
              <a:defRPr/>
            </a:lvl3pPr>
            <a:lvl4pPr marL="1828800" lvl="3" indent="-317500" algn="l" rtl="0">
              <a:spcBef>
                <a:spcPts val="400"/>
              </a:spcBef>
              <a:spcAft>
                <a:spcPts val="0"/>
              </a:spcAft>
              <a:buClr>
                <a:schemeClr val="dk1"/>
              </a:buClr>
              <a:buSzPts val="1400"/>
              <a:buFont typeface="Open Sans"/>
              <a:buChar char="–"/>
              <a:defRPr/>
            </a:lvl4pPr>
            <a:lvl5pPr marL="2286000" lvl="4" indent="-317500" algn="l" rtl="0">
              <a:spcBef>
                <a:spcPts val="400"/>
              </a:spcBef>
              <a:spcAft>
                <a:spcPts val="0"/>
              </a:spcAft>
              <a:buClr>
                <a:schemeClr val="dk1"/>
              </a:buClr>
              <a:buSzPts val="1400"/>
              <a:buFont typeface="Open Sans"/>
              <a:buChar char="»"/>
              <a:defRPr/>
            </a:lvl5pPr>
            <a:lvl6pPr marL="2743200" lvl="5" indent="-317500" algn="l" rtl="0">
              <a:spcBef>
                <a:spcPts val="400"/>
              </a:spcBef>
              <a:spcAft>
                <a:spcPts val="0"/>
              </a:spcAft>
              <a:buClr>
                <a:schemeClr val="dk1"/>
              </a:buClr>
              <a:buSzPts val="1400"/>
              <a:buFont typeface="Calibri"/>
              <a:buChar char="•"/>
              <a:defRPr/>
            </a:lvl6pPr>
            <a:lvl7pPr marL="3200400" lvl="6" indent="-317500" algn="l" rtl="0">
              <a:spcBef>
                <a:spcPts val="400"/>
              </a:spcBef>
              <a:spcAft>
                <a:spcPts val="0"/>
              </a:spcAft>
              <a:buClr>
                <a:schemeClr val="dk1"/>
              </a:buClr>
              <a:buSzPts val="1400"/>
              <a:buFont typeface="Calibri"/>
              <a:buChar char="•"/>
              <a:defRPr/>
            </a:lvl7pPr>
            <a:lvl8pPr marL="3657600" lvl="7" indent="-317500" algn="l" rtl="0">
              <a:spcBef>
                <a:spcPts val="400"/>
              </a:spcBef>
              <a:spcAft>
                <a:spcPts val="0"/>
              </a:spcAft>
              <a:buClr>
                <a:schemeClr val="dk1"/>
              </a:buClr>
              <a:buSzPts val="1400"/>
              <a:buFont typeface="Calibri"/>
              <a:buChar char="•"/>
              <a:defRPr/>
            </a:lvl8pPr>
            <a:lvl9pPr marL="4114800" lvl="8" indent="-317500" algn="l" rtl="0">
              <a:spcBef>
                <a:spcPts val="400"/>
              </a:spcBef>
              <a:spcAft>
                <a:spcPts val="0"/>
              </a:spcAft>
              <a:buClr>
                <a:schemeClr val="dk1"/>
              </a:buClr>
              <a:buSzPts val="1400"/>
              <a:buFont typeface="Calibri"/>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lvl="0" algn="l"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6" name="Google Shape;16;p4"/>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Clr>
                <a:srgbClr val="909090"/>
              </a:buClr>
              <a:buSzPts val="1400"/>
              <a:buFont typeface="Open Sans"/>
              <a:buNone/>
              <a:defRPr/>
            </a:lvl1pPr>
            <a:lvl2pPr marL="914400" lvl="1" indent="-228600" rtl="0">
              <a:spcBef>
                <a:spcPts val="560"/>
              </a:spcBef>
              <a:spcAft>
                <a:spcPts val="0"/>
              </a:spcAft>
              <a:buClr>
                <a:srgbClr val="888888"/>
              </a:buClr>
              <a:buSzPts val="1400"/>
              <a:buFont typeface="Open Sans"/>
              <a:buNone/>
              <a:defRPr/>
            </a:lvl2pPr>
            <a:lvl3pPr marL="1371600" lvl="2" indent="-228600" rtl="0">
              <a:spcBef>
                <a:spcPts val="480"/>
              </a:spcBef>
              <a:spcAft>
                <a:spcPts val="0"/>
              </a:spcAft>
              <a:buClr>
                <a:srgbClr val="888888"/>
              </a:buClr>
              <a:buSzPts val="1400"/>
              <a:buFont typeface="Open Sans"/>
              <a:buNone/>
              <a:defRPr/>
            </a:lvl3pPr>
            <a:lvl4pPr marL="1828800" lvl="3" indent="-228600" rtl="0">
              <a:spcBef>
                <a:spcPts val="400"/>
              </a:spcBef>
              <a:spcAft>
                <a:spcPts val="0"/>
              </a:spcAft>
              <a:buClr>
                <a:srgbClr val="888888"/>
              </a:buClr>
              <a:buSzPts val="1400"/>
              <a:buFont typeface="Open Sans"/>
              <a:buNone/>
              <a:defRPr/>
            </a:lvl4pPr>
            <a:lvl5pPr marL="2286000" lvl="4" indent="-228600" rtl="0">
              <a:spcBef>
                <a:spcPts val="400"/>
              </a:spcBef>
              <a:spcAft>
                <a:spcPts val="0"/>
              </a:spcAft>
              <a:buClr>
                <a:srgbClr val="888888"/>
              </a:buClr>
              <a:buSzPts val="1400"/>
              <a:buFont typeface="Open Sans"/>
              <a:buNone/>
              <a:defRPr/>
            </a:lvl5pPr>
            <a:lvl6pPr marL="2743200" lvl="5" indent="-228600" rtl="0">
              <a:spcBef>
                <a:spcPts val="400"/>
              </a:spcBef>
              <a:spcAft>
                <a:spcPts val="0"/>
              </a:spcAft>
              <a:buClr>
                <a:srgbClr val="888888"/>
              </a:buClr>
              <a:buSzPts val="1400"/>
              <a:buFont typeface="Calibri"/>
              <a:buNone/>
              <a:defRPr/>
            </a:lvl6pPr>
            <a:lvl7pPr marL="3200400" lvl="6" indent="-228600" rtl="0">
              <a:spcBef>
                <a:spcPts val="400"/>
              </a:spcBef>
              <a:spcAft>
                <a:spcPts val="0"/>
              </a:spcAft>
              <a:buClr>
                <a:srgbClr val="888888"/>
              </a:buClr>
              <a:buSzPts val="1400"/>
              <a:buFont typeface="Calibri"/>
              <a:buNone/>
              <a:defRPr/>
            </a:lvl7pPr>
            <a:lvl8pPr marL="3657600" lvl="7" indent="-228600" rtl="0">
              <a:spcBef>
                <a:spcPts val="400"/>
              </a:spcBef>
              <a:spcAft>
                <a:spcPts val="0"/>
              </a:spcAft>
              <a:buClr>
                <a:srgbClr val="888888"/>
              </a:buClr>
              <a:buSzPts val="1400"/>
              <a:buFont typeface="Calibri"/>
              <a:buNone/>
              <a:defRPr/>
            </a:lvl8pPr>
            <a:lvl9pPr marL="4114800" lvl="8" indent="-228600" rtl="0">
              <a:spcBef>
                <a:spcPts val="400"/>
              </a:spcBef>
              <a:spcAft>
                <a:spcPts val="0"/>
              </a:spcAft>
              <a:buClr>
                <a:srgbClr val="888888"/>
              </a:buClr>
              <a:buSzPts val="14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457200" y="0"/>
            <a:ext cx="8229600" cy="11430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9" name="Google Shape;19;p5"/>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20" name="Google Shape;20;p5"/>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457200" y="0"/>
            <a:ext cx="8229600" cy="11430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3" name="Google Shape;23;p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SzPts val="1400"/>
              <a:buFont typeface="Open Sans"/>
              <a:buNone/>
              <a:defRPr/>
            </a:lvl1pPr>
            <a:lvl2pPr marL="914400" lvl="1" indent="-228600" rtl="0">
              <a:spcBef>
                <a:spcPts val="560"/>
              </a:spcBef>
              <a:spcAft>
                <a:spcPts val="0"/>
              </a:spcAft>
              <a:buSzPts val="1400"/>
              <a:buFont typeface="Open Sans"/>
              <a:buNone/>
              <a:defRPr/>
            </a:lvl2pPr>
            <a:lvl3pPr marL="1371600" lvl="2" indent="-228600" rtl="0">
              <a:spcBef>
                <a:spcPts val="480"/>
              </a:spcBef>
              <a:spcAft>
                <a:spcPts val="0"/>
              </a:spcAft>
              <a:buSzPts val="1400"/>
              <a:buFont typeface="Open Sans"/>
              <a:buNone/>
              <a:defRPr/>
            </a:lvl3pPr>
            <a:lvl4pPr marL="1828800" lvl="3" indent="-228600" rtl="0">
              <a:spcBef>
                <a:spcPts val="400"/>
              </a:spcBef>
              <a:spcAft>
                <a:spcPts val="0"/>
              </a:spcAft>
              <a:buSzPts val="1400"/>
              <a:buFont typeface="Open Sans"/>
              <a:buNone/>
              <a:defRPr/>
            </a:lvl4pPr>
            <a:lvl5pPr marL="2286000" lvl="4" indent="-228600" rtl="0">
              <a:spcBef>
                <a:spcPts val="400"/>
              </a:spcBef>
              <a:spcAft>
                <a:spcPts val="0"/>
              </a:spcAft>
              <a:buSzPts val="1400"/>
              <a:buFont typeface="Open Sans"/>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24" name="Google Shape;24;p6"/>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25" name="Google Shape;25;p6"/>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lvl="0" indent="-228600" rtl="0">
              <a:spcBef>
                <a:spcPts val="640"/>
              </a:spcBef>
              <a:spcAft>
                <a:spcPts val="0"/>
              </a:spcAft>
              <a:buSzPts val="1400"/>
              <a:buFont typeface="Open Sans"/>
              <a:buNone/>
              <a:defRPr/>
            </a:lvl1pPr>
            <a:lvl2pPr marL="914400" lvl="1" indent="-228600" rtl="0">
              <a:spcBef>
                <a:spcPts val="560"/>
              </a:spcBef>
              <a:spcAft>
                <a:spcPts val="0"/>
              </a:spcAft>
              <a:buSzPts val="1400"/>
              <a:buFont typeface="Open Sans"/>
              <a:buNone/>
              <a:defRPr/>
            </a:lvl2pPr>
            <a:lvl3pPr marL="1371600" lvl="2" indent="-228600" rtl="0">
              <a:spcBef>
                <a:spcPts val="480"/>
              </a:spcBef>
              <a:spcAft>
                <a:spcPts val="0"/>
              </a:spcAft>
              <a:buSzPts val="1400"/>
              <a:buFont typeface="Open Sans"/>
              <a:buNone/>
              <a:defRPr/>
            </a:lvl3pPr>
            <a:lvl4pPr marL="1828800" lvl="3" indent="-228600" rtl="0">
              <a:spcBef>
                <a:spcPts val="400"/>
              </a:spcBef>
              <a:spcAft>
                <a:spcPts val="0"/>
              </a:spcAft>
              <a:buSzPts val="1400"/>
              <a:buFont typeface="Open Sans"/>
              <a:buNone/>
              <a:defRPr/>
            </a:lvl4pPr>
            <a:lvl5pPr marL="2286000" lvl="4" indent="-228600" rtl="0">
              <a:spcBef>
                <a:spcPts val="400"/>
              </a:spcBef>
              <a:spcAft>
                <a:spcPts val="0"/>
              </a:spcAft>
              <a:buSzPts val="1400"/>
              <a:buFont typeface="Open Sans"/>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
        <p:nvSpPr>
          <p:cNvPr id="26" name="Google Shape;26;p6"/>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lvl="0" indent="-317500" rtl="0">
              <a:spcBef>
                <a:spcPts val="640"/>
              </a:spcBef>
              <a:spcAft>
                <a:spcPts val="0"/>
              </a:spcAft>
              <a:buSzPts val="1400"/>
              <a:buChar char="•"/>
              <a:defRPr/>
            </a:lvl1pPr>
            <a:lvl2pPr marL="914400" lvl="1" indent="-317500" rtl="0">
              <a:spcBef>
                <a:spcPts val="560"/>
              </a:spcBef>
              <a:spcAft>
                <a:spcPts val="0"/>
              </a:spcAft>
              <a:buSzPts val="1400"/>
              <a:buChar char="–"/>
              <a:defRPr/>
            </a:lvl2pPr>
            <a:lvl3pPr marL="1371600" lvl="2" indent="-317500" rtl="0">
              <a:spcBef>
                <a:spcPts val="480"/>
              </a:spcBef>
              <a:spcAft>
                <a:spcPts val="0"/>
              </a:spcAft>
              <a:buSzPts val="14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457200" y="0"/>
            <a:ext cx="8229600" cy="11430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0"/>
        <p:cNvGrpSpPr/>
        <p:nvPr/>
      </p:nvGrpSpPr>
      <p:grpSpPr>
        <a:xfrm>
          <a:off x="0" y="0"/>
          <a:ext cx="0" cy="0"/>
          <a:chOff x="0" y="0"/>
          <a:chExt cx="0" cy="0"/>
        </a:xfrm>
      </p:grpSpPr>
      <p:sp>
        <p:nvSpPr>
          <p:cNvPr id="31" name="Google Shape;31;p9"/>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lvl="0" algn="l"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2" name="Google Shape;32;p9"/>
          <p:cNvSpPr>
            <a:spLocks noGrp="1"/>
          </p:cNvSpPr>
          <p:nvPr>
            <p:ph type="pic" idx="2"/>
          </p:nvPr>
        </p:nvSpPr>
        <p:spPr>
          <a:xfrm>
            <a:off x="1792288" y="612775"/>
            <a:ext cx="5486400" cy="4114800"/>
          </a:xfrm>
          <a:prstGeom prst="rect">
            <a:avLst/>
          </a:prstGeom>
          <a:noFill/>
          <a:ln>
            <a:noFill/>
          </a:ln>
        </p:spPr>
      </p:sp>
      <p:sp>
        <p:nvSpPr>
          <p:cNvPr id="33" name="Google Shape;33;p9"/>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lvl="0" indent="-228600" rtl="0">
              <a:spcBef>
                <a:spcPts val="640"/>
              </a:spcBef>
              <a:spcAft>
                <a:spcPts val="0"/>
              </a:spcAft>
              <a:buSzPts val="1400"/>
              <a:buFont typeface="Open Sans"/>
              <a:buNone/>
              <a:defRPr/>
            </a:lvl1pPr>
            <a:lvl2pPr marL="914400" lvl="1" indent="-228600" rtl="0">
              <a:spcBef>
                <a:spcPts val="560"/>
              </a:spcBef>
              <a:spcAft>
                <a:spcPts val="0"/>
              </a:spcAft>
              <a:buSzPts val="1400"/>
              <a:buFont typeface="Open Sans"/>
              <a:buNone/>
              <a:defRPr/>
            </a:lvl2pPr>
            <a:lvl3pPr marL="1371600" lvl="2" indent="-228600" rtl="0">
              <a:spcBef>
                <a:spcPts val="480"/>
              </a:spcBef>
              <a:spcAft>
                <a:spcPts val="0"/>
              </a:spcAft>
              <a:buSzPts val="1400"/>
              <a:buFont typeface="Open Sans"/>
              <a:buNone/>
              <a:defRPr/>
            </a:lvl3pPr>
            <a:lvl4pPr marL="1828800" lvl="3" indent="-228600" rtl="0">
              <a:spcBef>
                <a:spcPts val="400"/>
              </a:spcBef>
              <a:spcAft>
                <a:spcPts val="0"/>
              </a:spcAft>
              <a:buSzPts val="1400"/>
              <a:buFont typeface="Open Sans"/>
              <a:buNone/>
              <a:defRPr/>
            </a:lvl4pPr>
            <a:lvl5pPr marL="2286000" lvl="4" indent="-228600" rtl="0">
              <a:spcBef>
                <a:spcPts val="400"/>
              </a:spcBef>
              <a:spcAft>
                <a:spcPts val="0"/>
              </a:spcAft>
              <a:buSzPts val="1400"/>
              <a:buFont typeface="Open Sans"/>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0"/>
              </a:spcAft>
              <a:buSzPts val="14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0"/>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7" name="Google Shape;7;p1"/>
          <p:cNvSpPr txBox="1">
            <a:spLocks noGrp="1"/>
          </p:cNvSpPr>
          <p:nvPr>
            <p:ph type="body" idx="1"/>
          </p:nvPr>
        </p:nvSpPr>
        <p:spPr>
          <a:xfrm>
            <a:off x="457200" y="1143000"/>
            <a:ext cx="8229600" cy="5715000"/>
          </a:xfrm>
          <a:prstGeom prst="rect">
            <a:avLst/>
          </a:prstGeom>
          <a:noFill/>
          <a:ln>
            <a:noFill/>
          </a:ln>
        </p:spPr>
        <p:txBody>
          <a:bodyPr spcFirstLastPara="1" wrap="square" lIns="91425" tIns="91425" rIns="91425" bIns="91425" anchor="t" anchorCtr="0"/>
          <a:lstStyle>
            <a:lvl1pPr marL="457200" marR="0" lvl="0" indent="-317500" algn="l" rtl="0">
              <a:spcBef>
                <a:spcPts val="640"/>
              </a:spcBef>
              <a:spcAft>
                <a:spcPts val="0"/>
              </a:spcAft>
              <a:buClr>
                <a:schemeClr val="dk1"/>
              </a:buClr>
              <a:buSzPts val="1400"/>
              <a:buFont typeface="Open Sans"/>
              <a:buChar char="•"/>
              <a:defRPr/>
            </a:lvl1pPr>
            <a:lvl2pPr marL="914400" marR="0" lvl="1" indent="-317500" algn="l" rtl="0">
              <a:spcBef>
                <a:spcPts val="560"/>
              </a:spcBef>
              <a:spcAft>
                <a:spcPts val="0"/>
              </a:spcAft>
              <a:buClr>
                <a:schemeClr val="dk1"/>
              </a:buClr>
              <a:buSzPts val="1400"/>
              <a:buFont typeface="Open Sans"/>
              <a:buChar char="–"/>
              <a:defRPr/>
            </a:lvl2pPr>
            <a:lvl3pPr marL="1371600" marR="0" lvl="2" indent="-317500" algn="l" rtl="0">
              <a:spcBef>
                <a:spcPts val="480"/>
              </a:spcBef>
              <a:spcAft>
                <a:spcPts val="0"/>
              </a:spcAft>
              <a:buClr>
                <a:schemeClr val="dk1"/>
              </a:buClr>
              <a:buSzPts val="1400"/>
              <a:buFont typeface="Open Sans"/>
              <a:buChar char="•"/>
              <a:defRPr/>
            </a:lvl3pPr>
            <a:lvl4pPr marL="1828800" marR="0" lvl="3" indent="-317500" algn="l" rtl="0">
              <a:spcBef>
                <a:spcPts val="400"/>
              </a:spcBef>
              <a:spcAft>
                <a:spcPts val="0"/>
              </a:spcAft>
              <a:buClr>
                <a:schemeClr val="dk1"/>
              </a:buClr>
              <a:buSzPts val="1400"/>
              <a:buFont typeface="Open Sans"/>
              <a:buChar char="–"/>
              <a:defRPr/>
            </a:lvl4pPr>
            <a:lvl5pPr marL="2286000" marR="0" lvl="4" indent="-317500" algn="l" rtl="0">
              <a:spcBef>
                <a:spcPts val="400"/>
              </a:spcBef>
              <a:spcAft>
                <a:spcPts val="0"/>
              </a:spcAft>
              <a:buClr>
                <a:schemeClr val="dk1"/>
              </a:buClr>
              <a:buSzPts val="1400"/>
              <a:buFont typeface="Open Sans"/>
              <a:buChar char="»"/>
              <a:defRPr/>
            </a:lvl5pPr>
            <a:lvl6pPr marL="2743200" marR="0" lvl="5" indent="-317500" algn="l" rtl="0">
              <a:spcBef>
                <a:spcPts val="400"/>
              </a:spcBef>
              <a:spcAft>
                <a:spcPts val="0"/>
              </a:spcAft>
              <a:buClr>
                <a:schemeClr val="dk1"/>
              </a:buClr>
              <a:buSzPts val="1400"/>
              <a:buFont typeface="Calibri"/>
              <a:buChar char="•"/>
              <a:defRPr/>
            </a:lvl6pPr>
            <a:lvl7pPr marL="3200400" marR="0" lvl="6" indent="-317500" algn="l" rtl="0">
              <a:spcBef>
                <a:spcPts val="400"/>
              </a:spcBef>
              <a:spcAft>
                <a:spcPts val="0"/>
              </a:spcAft>
              <a:buClr>
                <a:schemeClr val="dk1"/>
              </a:buClr>
              <a:buSzPts val="1400"/>
              <a:buFont typeface="Calibri"/>
              <a:buChar char="•"/>
              <a:defRPr/>
            </a:lvl7pPr>
            <a:lvl8pPr marL="3657600" marR="0" lvl="7" indent="-317500" algn="l" rtl="0">
              <a:spcBef>
                <a:spcPts val="400"/>
              </a:spcBef>
              <a:spcAft>
                <a:spcPts val="0"/>
              </a:spcAft>
              <a:buClr>
                <a:schemeClr val="dk1"/>
              </a:buClr>
              <a:buSzPts val="1400"/>
              <a:buFont typeface="Calibri"/>
              <a:buChar char="•"/>
              <a:defRPr/>
            </a:lvl8pPr>
            <a:lvl9pPr marL="4114800" marR="0" lvl="8" indent="-317500" algn="l" rtl="0">
              <a:spcBef>
                <a:spcPts val="400"/>
              </a:spcBef>
              <a:spcAft>
                <a:spcPts val="0"/>
              </a:spcAft>
              <a:buClr>
                <a:schemeClr val="dk1"/>
              </a:buClr>
              <a:buSzPts val="1400"/>
              <a:buFont typeface="Calibri"/>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4400" b="0" i="0" u="none" strike="noStrike" cap="none">
                <a:solidFill>
                  <a:schemeClr val="dk1"/>
                </a:solidFill>
                <a:latin typeface="Open Sans"/>
                <a:ea typeface="Open Sans"/>
                <a:cs typeface="Open Sans"/>
                <a:sym typeface="Open Sans"/>
              </a:rPr>
              <a:t> Domain 3: Energy</a:t>
            </a:r>
            <a:endParaRPr sz="4400" b="0" i="0" u="none" strike="noStrike" cap="none">
              <a:solidFill>
                <a:schemeClr val="dk1"/>
              </a:solidFill>
              <a:latin typeface="Open Sans"/>
              <a:ea typeface="Open Sans"/>
              <a:cs typeface="Open Sans"/>
              <a:sym typeface="Open Sans"/>
            </a:endParaRPr>
          </a:p>
        </p:txBody>
      </p:sp>
      <p:sp>
        <p:nvSpPr>
          <p:cNvPr id="68" name="Google Shape;68;p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Font typeface="Open Sans"/>
              <a:buNone/>
            </a:pPr>
            <a:endParaRPr sz="3200" b="0" i="0" u="none" strike="noStrike" cap="none">
              <a:solidFill>
                <a:srgbClr val="888888"/>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8"/>
          <p:cNvPicPr preferRelativeResize="0"/>
          <p:nvPr/>
        </p:nvPicPr>
        <p:blipFill rotWithShape="1">
          <a:blip r:embed="rId3">
            <a:alphaModFix/>
          </a:blip>
          <a:srcRect/>
          <a:stretch/>
        </p:blipFill>
        <p:spPr>
          <a:xfrm>
            <a:off x="1601990" y="860838"/>
            <a:ext cx="5312400" cy="1029600"/>
          </a:xfrm>
          <a:prstGeom prst="rect">
            <a:avLst/>
          </a:prstGeom>
          <a:noFill/>
          <a:ln>
            <a:noFill/>
          </a:ln>
        </p:spPr>
      </p:pic>
      <p:sp>
        <p:nvSpPr>
          <p:cNvPr id="130" name="Google Shape;130;p28"/>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4400" b="0" i="0" u="none" strike="noStrike" cap="none">
                <a:solidFill>
                  <a:schemeClr val="dk1"/>
                </a:solidFill>
                <a:latin typeface="Open Sans"/>
                <a:ea typeface="Open Sans"/>
                <a:cs typeface="Open Sans"/>
                <a:sym typeface="Open Sans"/>
              </a:rPr>
              <a:t>Using the Equation</a:t>
            </a:r>
            <a:endParaRPr sz="4400" b="0" i="0" u="none" strike="noStrike" cap="none">
              <a:solidFill>
                <a:schemeClr val="dk1"/>
              </a:solidFill>
              <a:latin typeface="Open Sans"/>
              <a:ea typeface="Open Sans"/>
              <a:cs typeface="Open Sans"/>
              <a:sym typeface="Open Sans"/>
            </a:endParaRPr>
          </a:p>
        </p:txBody>
      </p:sp>
      <p:sp>
        <p:nvSpPr>
          <p:cNvPr id="131" name="Google Shape;131;p28"/>
          <p:cNvSpPr txBox="1">
            <a:spLocks noGrp="1"/>
          </p:cNvSpPr>
          <p:nvPr>
            <p:ph type="body" idx="1"/>
          </p:nvPr>
        </p:nvSpPr>
        <p:spPr>
          <a:xfrm>
            <a:off x="457200" y="1661852"/>
            <a:ext cx="8229600" cy="4815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Font typeface="Open Sans"/>
              <a:buNone/>
            </a:pPr>
            <a:r>
              <a:rPr lang="en-US" sz="2600" b="0" i="0" u="none" strike="noStrike" cap="none">
                <a:solidFill>
                  <a:schemeClr val="dk1"/>
                </a:solidFill>
                <a:latin typeface="Open Sans"/>
                <a:ea typeface="Open Sans"/>
                <a:cs typeface="Open Sans"/>
                <a:sym typeface="Open Sans"/>
              </a:rPr>
              <a:t>To use the equation, you’ll need to be given values.</a:t>
            </a:r>
            <a:endParaRPr sz="2600"/>
          </a:p>
          <a:p>
            <a:pPr marL="0" marR="0" lvl="0" indent="0" algn="l" rtl="0">
              <a:lnSpc>
                <a:spcPct val="80000"/>
              </a:lnSpc>
              <a:spcBef>
                <a:spcPts val="544"/>
              </a:spcBef>
              <a:spcAft>
                <a:spcPts val="0"/>
              </a:spcAft>
              <a:buClr>
                <a:schemeClr val="dk1"/>
              </a:buClr>
              <a:buFont typeface="Open Sans"/>
              <a:buNone/>
            </a:pPr>
            <a:endParaRPr sz="2600" b="0" i="0" u="none" strike="noStrike" cap="none">
              <a:solidFill>
                <a:schemeClr val="dk1"/>
              </a:solidFill>
              <a:latin typeface="Open Sans"/>
              <a:ea typeface="Open Sans"/>
              <a:cs typeface="Open Sans"/>
              <a:sym typeface="Open Sans"/>
            </a:endParaRPr>
          </a:p>
          <a:p>
            <a:pPr marL="0" marR="0" lvl="0" indent="0" algn="l" rtl="0">
              <a:lnSpc>
                <a:spcPct val="80000"/>
              </a:lnSpc>
              <a:spcBef>
                <a:spcPts val="540"/>
              </a:spcBef>
              <a:spcAft>
                <a:spcPts val="0"/>
              </a:spcAft>
              <a:buClr>
                <a:schemeClr val="dk1"/>
              </a:buClr>
              <a:buFont typeface="Open Sans"/>
              <a:buNone/>
            </a:pPr>
            <a:r>
              <a:rPr lang="en-US" sz="2600" b="1" i="0" u="none" strike="noStrike" cap="none">
                <a:solidFill>
                  <a:schemeClr val="dk1"/>
                </a:solidFill>
                <a:latin typeface="Open Sans"/>
                <a:ea typeface="Open Sans"/>
                <a:cs typeface="Open Sans"/>
                <a:sym typeface="Open Sans"/>
              </a:rPr>
              <a:t>Exothermic reactions that increase entropy are always spontaneous/exergonic</a:t>
            </a:r>
            <a:endParaRPr sz="2600" b="1" i="0" u="none" strike="noStrike" cap="none">
              <a:solidFill>
                <a:schemeClr val="dk1"/>
              </a:solidFill>
              <a:latin typeface="Open Sans"/>
              <a:ea typeface="Open Sans"/>
              <a:cs typeface="Open Sans"/>
              <a:sym typeface="Open Sans"/>
            </a:endParaRPr>
          </a:p>
          <a:p>
            <a:pPr marL="0" marR="0" lvl="0" indent="0" algn="l" rtl="0">
              <a:lnSpc>
                <a:spcPct val="80000"/>
              </a:lnSpc>
              <a:spcBef>
                <a:spcPts val="540"/>
              </a:spcBef>
              <a:spcAft>
                <a:spcPts val="0"/>
              </a:spcAft>
              <a:buClr>
                <a:schemeClr val="dk1"/>
              </a:buClr>
              <a:buFont typeface="Open Sans"/>
              <a:buNone/>
            </a:pPr>
            <a:r>
              <a:rPr lang="en-US" sz="2600" b="1" i="0" u="none" strike="noStrike" cap="none">
                <a:solidFill>
                  <a:schemeClr val="dk1"/>
                </a:solidFill>
                <a:latin typeface="Open Sans"/>
                <a:ea typeface="Open Sans"/>
                <a:cs typeface="Open Sans"/>
                <a:sym typeface="Open Sans"/>
              </a:rPr>
              <a:t> </a:t>
            </a:r>
            <a:endParaRPr sz="2600"/>
          </a:p>
          <a:p>
            <a:pPr marL="0" marR="0" lvl="0" indent="0" algn="l" rtl="0">
              <a:lnSpc>
                <a:spcPct val="80000"/>
              </a:lnSpc>
              <a:spcBef>
                <a:spcPts val="540"/>
              </a:spcBef>
              <a:spcAft>
                <a:spcPts val="0"/>
              </a:spcAft>
              <a:buClr>
                <a:schemeClr val="dk1"/>
              </a:buClr>
              <a:buFont typeface="Open Sans"/>
              <a:buNone/>
            </a:pPr>
            <a:r>
              <a:rPr lang="en-US" sz="2600" b="1" i="0" u="none" strike="noStrike" cap="none">
                <a:solidFill>
                  <a:schemeClr val="dk1"/>
                </a:solidFill>
                <a:latin typeface="Open Sans"/>
                <a:ea typeface="Open Sans"/>
                <a:cs typeface="Open Sans"/>
                <a:sym typeface="Open Sans"/>
              </a:rPr>
              <a:t>Endothermic reactions that decrease entropy are always non-spontaneous/endergonic.</a:t>
            </a:r>
            <a:endParaRPr sz="2600"/>
          </a:p>
          <a:p>
            <a:pPr marL="0" marR="0" lvl="0" indent="0" algn="l" rtl="0">
              <a:lnSpc>
                <a:spcPct val="80000"/>
              </a:lnSpc>
              <a:spcBef>
                <a:spcPts val="540"/>
              </a:spcBef>
              <a:spcAft>
                <a:spcPts val="0"/>
              </a:spcAft>
              <a:buClr>
                <a:schemeClr val="dk1"/>
              </a:buClr>
              <a:buFont typeface="Open Sans"/>
              <a:buNone/>
            </a:pPr>
            <a:r>
              <a:rPr lang="en-US" sz="2600" b="0" i="0" u="none" strike="noStrike" cap="none">
                <a:solidFill>
                  <a:schemeClr val="dk1"/>
                </a:solidFill>
                <a:latin typeface="Open Sans"/>
                <a:ea typeface="Open Sans"/>
                <a:cs typeface="Open Sans"/>
                <a:sym typeface="Open Sans"/>
              </a:rPr>
              <a:t> </a:t>
            </a:r>
            <a:endParaRPr sz="2600"/>
          </a:p>
          <a:p>
            <a:pPr marL="0" marR="0" lvl="0" indent="0" algn="l" rtl="0">
              <a:lnSpc>
                <a:spcPct val="80000"/>
              </a:lnSpc>
              <a:spcBef>
                <a:spcPts val="540"/>
              </a:spcBef>
              <a:spcAft>
                <a:spcPts val="0"/>
              </a:spcAft>
              <a:buClr>
                <a:schemeClr val="dk1"/>
              </a:buClr>
              <a:buFont typeface="Open Sans"/>
              <a:buNone/>
            </a:pPr>
            <a:r>
              <a:rPr lang="en-US" sz="2600" b="0" i="0" u="none" strike="noStrike" cap="none">
                <a:solidFill>
                  <a:schemeClr val="dk1"/>
                </a:solidFill>
                <a:latin typeface="Open Sans"/>
                <a:ea typeface="Open Sans"/>
                <a:cs typeface="Open Sans"/>
                <a:sym typeface="Open Sans"/>
              </a:rPr>
              <a:t>Other reactions will be spontaneous or not depending on the temperature at which they occur.</a:t>
            </a:r>
            <a:endParaRPr sz="2600"/>
          </a:p>
          <a:p>
            <a:pPr marL="0" marR="0" lvl="0" indent="0" algn="l" rtl="0">
              <a:lnSpc>
                <a:spcPct val="80000"/>
              </a:lnSpc>
              <a:spcBef>
                <a:spcPts val="544"/>
              </a:spcBef>
              <a:spcAft>
                <a:spcPts val="0"/>
              </a:spcAft>
              <a:buClr>
                <a:schemeClr val="dk1"/>
              </a:buClr>
              <a:buFont typeface="Open Sans"/>
              <a:buNone/>
            </a:pPr>
            <a:endParaRPr sz="2600" b="0" i="0" u="none" strike="noStrike" cap="none">
              <a:solidFill>
                <a:schemeClr val="dk1"/>
              </a:solidFill>
              <a:latin typeface="Open Sans"/>
              <a:ea typeface="Open Sans"/>
              <a:cs typeface="Open Sans"/>
              <a:sym typeface="Open Sans"/>
            </a:endParaRPr>
          </a:p>
          <a:p>
            <a:pPr marL="0" marR="0" lvl="0" indent="0" algn="l" rtl="0">
              <a:lnSpc>
                <a:spcPct val="80000"/>
              </a:lnSpc>
              <a:spcBef>
                <a:spcPts val="544"/>
              </a:spcBef>
              <a:spcAft>
                <a:spcPts val="0"/>
              </a:spcAft>
              <a:buClr>
                <a:schemeClr val="dk1"/>
              </a:buClr>
              <a:buFont typeface="Open Sans"/>
              <a:buNone/>
            </a:pPr>
            <a:endParaRPr sz="2600" b="0" i="0" u="none" strike="noStrike" cap="none">
              <a:solidFill>
                <a:schemeClr val="dk1"/>
              </a:solidFill>
              <a:latin typeface="Open Sans"/>
              <a:ea typeface="Open Sans"/>
              <a:cs typeface="Open Sans"/>
              <a:sym typeface="Open Sans"/>
            </a:endParaRPr>
          </a:p>
          <a:p>
            <a:pPr marL="0" marR="0" lvl="0" indent="0" algn="l" rtl="0">
              <a:lnSpc>
                <a:spcPct val="80000"/>
              </a:lnSpc>
              <a:spcBef>
                <a:spcPts val="544"/>
              </a:spcBef>
              <a:spcAft>
                <a:spcPts val="0"/>
              </a:spcAft>
              <a:buClr>
                <a:schemeClr val="dk1"/>
              </a:buClr>
              <a:buFont typeface="Open Sans"/>
              <a:buNone/>
            </a:pPr>
            <a:endParaRPr sz="2600" b="0" i="0" u="none" strike="noStrike" cap="none">
              <a:solidFill>
                <a:schemeClr val="dk1"/>
              </a:solidFill>
              <a:latin typeface="Open Sans"/>
              <a:ea typeface="Open Sans"/>
              <a:cs typeface="Open Sans"/>
              <a:sym typeface="Open Sans"/>
            </a:endParaRPr>
          </a:p>
          <a:p>
            <a:pPr marL="0" marR="0" lvl="0" indent="0" algn="l" rtl="0">
              <a:lnSpc>
                <a:spcPct val="80000"/>
              </a:lnSpc>
              <a:spcBef>
                <a:spcPts val="544"/>
              </a:spcBef>
              <a:spcAft>
                <a:spcPts val="0"/>
              </a:spcAft>
              <a:buClr>
                <a:schemeClr val="dk1"/>
              </a:buClr>
              <a:buFont typeface="Open Sans"/>
              <a:buNone/>
            </a:pPr>
            <a:endParaRPr sz="2600" b="0" i="0" u="none" strike="noStrike" cap="none">
              <a:solidFill>
                <a:schemeClr val="dk1"/>
              </a:solidFill>
              <a:latin typeface="Open Sans"/>
              <a:ea typeface="Open Sans"/>
              <a:cs typeface="Open Sans"/>
              <a:sym typeface="Open Sans"/>
            </a:endParaRPr>
          </a:p>
          <a:p>
            <a:pPr marL="0" marR="0" lvl="0" indent="0" algn="l" rtl="0">
              <a:lnSpc>
                <a:spcPct val="80000"/>
              </a:lnSpc>
              <a:spcBef>
                <a:spcPts val="544"/>
              </a:spcBef>
              <a:spcAft>
                <a:spcPts val="0"/>
              </a:spcAft>
              <a:buClr>
                <a:schemeClr val="dk1"/>
              </a:buClr>
              <a:buFont typeface="Open Sans"/>
              <a:buNone/>
            </a:pPr>
            <a:endParaRPr sz="26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9"/>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4400" b="0" i="0" u="none" strike="noStrike" cap="none">
                <a:solidFill>
                  <a:schemeClr val="dk1"/>
                </a:solidFill>
                <a:latin typeface="Open Sans"/>
                <a:ea typeface="Open Sans"/>
                <a:cs typeface="Open Sans"/>
                <a:sym typeface="Open Sans"/>
              </a:rPr>
              <a:t>Sample Problem</a:t>
            </a:r>
            <a:endParaRPr sz="4400" b="0" i="0" u="none" strike="noStrike" cap="none">
              <a:solidFill>
                <a:schemeClr val="dk1"/>
              </a:solidFill>
              <a:latin typeface="Open Sans"/>
              <a:ea typeface="Open Sans"/>
              <a:cs typeface="Open Sans"/>
              <a:sym typeface="Open Sans"/>
            </a:endParaRPr>
          </a:p>
        </p:txBody>
      </p:sp>
      <p:sp>
        <p:nvSpPr>
          <p:cNvPr id="137" name="Google Shape;137;p29"/>
          <p:cNvSpPr txBox="1">
            <a:spLocks noGrp="1"/>
          </p:cNvSpPr>
          <p:nvPr>
            <p:ph type="body" idx="1"/>
          </p:nvPr>
        </p:nvSpPr>
        <p:spPr>
          <a:xfrm>
            <a:off x="457200" y="838200"/>
            <a:ext cx="8229600" cy="5715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Font typeface="Open Sans"/>
              <a:buNone/>
            </a:pPr>
            <a:r>
              <a:rPr lang="en-US" sz="2700" b="1" i="0" u="none" strike="noStrike" cap="none">
                <a:solidFill>
                  <a:schemeClr val="dk1"/>
                </a:solidFill>
                <a:latin typeface="Open Sans"/>
                <a:ea typeface="Open Sans"/>
                <a:cs typeface="Open Sans"/>
                <a:sym typeface="Open Sans"/>
              </a:rPr>
              <a:t>Determine which of the following reactions will occur spontaneously at a temperature of 298K, justify your answer mathematically:</a:t>
            </a:r>
            <a:endParaRPr sz="2700" b="0" i="0" u="none" strike="noStrike" cap="none">
              <a:solidFill>
                <a:schemeClr val="dk1"/>
              </a:solidFill>
              <a:latin typeface="Open Sans"/>
              <a:ea typeface="Open Sans"/>
              <a:cs typeface="Open Sans"/>
              <a:sym typeface="Open Sans"/>
            </a:endParaRPr>
          </a:p>
          <a:p>
            <a:pPr marL="0" marR="0" lvl="0" indent="0" algn="l" rtl="0">
              <a:lnSpc>
                <a:spcPct val="80000"/>
              </a:lnSpc>
              <a:spcBef>
                <a:spcPts val="540"/>
              </a:spcBef>
              <a:spcAft>
                <a:spcPts val="0"/>
              </a:spcAft>
              <a:buClr>
                <a:schemeClr val="dk1"/>
              </a:buClr>
              <a:buFont typeface="Open Sans"/>
              <a:buNone/>
            </a:pPr>
            <a:r>
              <a:rPr lang="en-US" sz="2700" b="1" i="0" u="sng" strike="noStrike" cap="none">
                <a:solidFill>
                  <a:schemeClr val="dk1"/>
                </a:solidFill>
                <a:latin typeface="Open Sans"/>
                <a:ea typeface="Open Sans"/>
                <a:cs typeface="Open Sans"/>
                <a:sym typeface="Open Sans"/>
              </a:rPr>
              <a:t>Reaction 1:</a:t>
            </a:r>
            <a:endParaRPr sz="2700" b="0" i="0" u="sng" strike="noStrike" cap="none">
              <a:solidFill>
                <a:schemeClr val="dk1"/>
              </a:solidFill>
              <a:latin typeface="Open Sans"/>
              <a:ea typeface="Open Sans"/>
              <a:cs typeface="Open Sans"/>
              <a:sym typeface="Open Sans"/>
            </a:endParaRPr>
          </a:p>
          <a:p>
            <a:pPr marL="0" marR="0" lvl="0" indent="0" algn="l" rtl="0">
              <a:lnSpc>
                <a:spcPct val="80000"/>
              </a:lnSpc>
              <a:spcBef>
                <a:spcPts val="540"/>
              </a:spcBef>
              <a:spcAft>
                <a:spcPts val="0"/>
              </a:spcAft>
              <a:buClr>
                <a:schemeClr val="dk1"/>
              </a:buClr>
              <a:buFont typeface="Open Sans"/>
              <a:buNone/>
            </a:pPr>
            <a:r>
              <a:rPr lang="en-US" sz="2700" b="1" i="0" u="none" strike="noStrike" cap="none">
                <a:solidFill>
                  <a:schemeClr val="dk1"/>
                </a:solidFill>
                <a:latin typeface="Open Sans"/>
                <a:ea typeface="Open Sans"/>
                <a:cs typeface="Open Sans"/>
                <a:sym typeface="Open Sans"/>
              </a:rPr>
              <a:t>		A + B → AB</a:t>
            </a:r>
            <a:endParaRPr sz="2700" b="0" i="0" u="none" strike="noStrike" cap="none">
              <a:solidFill>
                <a:schemeClr val="dk1"/>
              </a:solidFill>
              <a:latin typeface="Open Sans"/>
              <a:ea typeface="Open Sans"/>
              <a:cs typeface="Open Sans"/>
              <a:sym typeface="Open Sans"/>
            </a:endParaRPr>
          </a:p>
          <a:p>
            <a:pPr marL="0" marR="0" lvl="0" indent="0" algn="l" rtl="0">
              <a:lnSpc>
                <a:spcPct val="80000"/>
              </a:lnSpc>
              <a:spcBef>
                <a:spcPts val="540"/>
              </a:spcBef>
              <a:spcAft>
                <a:spcPts val="0"/>
              </a:spcAft>
              <a:buClr>
                <a:schemeClr val="dk1"/>
              </a:buClr>
              <a:buFont typeface="Open Sans"/>
              <a:buNone/>
            </a:pPr>
            <a:r>
              <a:rPr lang="en-US" sz="2700" b="1" i="0" u="none" strike="noStrike" cap="none">
                <a:solidFill>
                  <a:schemeClr val="dk1"/>
                </a:solidFill>
                <a:latin typeface="Open Sans"/>
                <a:ea typeface="Open Sans"/>
                <a:cs typeface="Open Sans"/>
                <a:sym typeface="Open Sans"/>
              </a:rPr>
              <a:t>Δ H:  +245 KJ/mol</a:t>
            </a:r>
            <a:endParaRPr sz="2700" b="0" i="0" u="none" strike="noStrike" cap="none">
              <a:solidFill>
                <a:schemeClr val="dk1"/>
              </a:solidFill>
              <a:latin typeface="Open Sans"/>
              <a:ea typeface="Open Sans"/>
              <a:cs typeface="Open Sans"/>
              <a:sym typeface="Open Sans"/>
            </a:endParaRPr>
          </a:p>
          <a:p>
            <a:pPr marL="0" marR="0" lvl="0" indent="0" algn="l" rtl="0">
              <a:lnSpc>
                <a:spcPct val="80000"/>
              </a:lnSpc>
              <a:spcBef>
                <a:spcPts val="540"/>
              </a:spcBef>
              <a:spcAft>
                <a:spcPts val="0"/>
              </a:spcAft>
              <a:buClr>
                <a:schemeClr val="dk1"/>
              </a:buClr>
              <a:buFont typeface="Open Sans"/>
              <a:buNone/>
            </a:pPr>
            <a:r>
              <a:rPr lang="en-US" sz="2700" b="1" i="0" u="none" strike="noStrike" cap="none">
                <a:solidFill>
                  <a:schemeClr val="dk1"/>
                </a:solidFill>
                <a:latin typeface="Open Sans"/>
                <a:ea typeface="Open Sans"/>
                <a:cs typeface="Open Sans"/>
                <a:sym typeface="Open Sans"/>
              </a:rPr>
              <a:t>Δ S:  -.02 KJ / K</a:t>
            </a:r>
            <a:endParaRPr sz="2700" b="0" i="0" u="none" strike="noStrike" cap="none">
              <a:solidFill>
                <a:schemeClr val="dk1"/>
              </a:solidFill>
              <a:latin typeface="Open Sans"/>
              <a:ea typeface="Open Sans"/>
              <a:cs typeface="Open Sans"/>
              <a:sym typeface="Open Sans"/>
            </a:endParaRPr>
          </a:p>
          <a:p>
            <a:pPr marL="0" marR="0" lvl="0" indent="0" algn="l" rtl="0">
              <a:lnSpc>
                <a:spcPct val="80000"/>
              </a:lnSpc>
              <a:spcBef>
                <a:spcPts val="540"/>
              </a:spcBef>
              <a:spcAft>
                <a:spcPts val="0"/>
              </a:spcAft>
              <a:buClr>
                <a:schemeClr val="dk1"/>
              </a:buClr>
              <a:buFont typeface="Open Sans"/>
              <a:buNone/>
            </a:pPr>
            <a:endParaRPr sz="2700" b="0" i="0" u="none" strike="noStrike" cap="none">
              <a:solidFill>
                <a:schemeClr val="dk1"/>
              </a:solidFill>
              <a:latin typeface="Open Sans"/>
              <a:ea typeface="Open Sans"/>
              <a:cs typeface="Open Sans"/>
              <a:sym typeface="Open Sans"/>
            </a:endParaRPr>
          </a:p>
          <a:p>
            <a:pPr marL="0" marR="0" lvl="0" indent="0" algn="l" rtl="0">
              <a:lnSpc>
                <a:spcPct val="80000"/>
              </a:lnSpc>
              <a:spcBef>
                <a:spcPts val="540"/>
              </a:spcBef>
              <a:spcAft>
                <a:spcPts val="0"/>
              </a:spcAft>
              <a:buClr>
                <a:schemeClr val="dk1"/>
              </a:buClr>
              <a:buFont typeface="Open Sans"/>
              <a:buNone/>
            </a:pPr>
            <a:r>
              <a:rPr lang="en-US" sz="2700" b="1" i="0" u="sng" strike="noStrike" cap="none">
                <a:solidFill>
                  <a:schemeClr val="dk1"/>
                </a:solidFill>
                <a:latin typeface="Open Sans"/>
                <a:ea typeface="Open Sans"/>
                <a:cs typeface="Open Sans"/>
                <a:sym typeface="Open Sans"/>
              </a:rPr>
              <a:t>Reaction 2:</a:t>
            </a:r>
            <a:endParaRPr sz="2700" b="0" i="0" u="sng" strike="noStrike" cap="none">
              <a:solidFill>
                <a:schemeClr val="dk1"/>
              </a:solidFill>
              <a:latin typeface="Open Sans"/>
              <a:ea typeface="Open Sans"/>
              <a:cs typeface="Open Sans"/>
              <a:sym typeface="Open Sans"/>
            </a:endParaRPr>
          </a:p>
          <a:p>
            <a:pPr marL="0" marR="0" lvl="0" indent="0" algn="l" rtl="0">
              <a:lnSpc>
                <a:spcPct val="80000"/>
              </a:lnSpc>
              <a:spcBef>
                <a:spcPts val="540"/>
              </a:spcBef>
              <a:spcAft>
                <a:spcPts val="0"/>
              </a:spcAft>
              <a:buClr>
                <a:schemeClr val="dk1"/>
              </a:buClr>
              <a:buFont typeface="Open Sans"/>
              <a:buNone/>
            </a:pPr>
            <a:r>
              <a:rPr lang="en-US" sz="2700" b="1" i="0" u="none" strike="noStrike" cap="none">
                <a:solidFill>
                  <a:schemeClr val="dk1"/>
                </a:solidFill>
                <a:latin typeface="Open Sans"/>
                <a:ea typeface="Open Sans"/>
                <a:cs typeface="Open Sans"/>
                <a:sym typeface="Open Sans"/>
              </a:rPr>
              <a:t>		BC → B + C</a:t>
            </a:r>
            <a:endParaRPr sz="2700" b="0" i="0" u="none" strike="noStrike" cap="none">
              <a:solidFill>
                <a:schemeClr val="dk1"/>
              </a:solidFill>
              <a:latin typeface="Open Sans"/>
              <a:ea typeface="Open Sans"/>
              <a:cs typeface="Open Sans"/>
              <a:sym typeface="Open Sans"/>
            </a:endParaRPr>
          </a:p>
          <a:p>
            <a:pPr marL="0" marR="0" lvl="0" indent="0" algn="l" rtl="0">
              <a:lnSpc>
                <a:spcPct val="80000"/>
              </a:lnSpc>
              <a:spcBef>
                <a:spcPts val="540"/>
              </a:spcBef>
              <a:spcAft>
                <a:spcPts val="0"/>
              </a:spcAft>
              <a:buClr>
                <a:schemeClr val="dk1"/>
              </a:buClr>
              <a:buFont typeface="Open Sans"/>
              <a:buNone/>
            </a:pPr>
            <a:r>
              <a:rPr lang="en-US" sz="2700" b="1" i="0" u="none" strike="noStrike" cap="none">
                <a:solidFill>
                  <a:schemeClr val="dk1"/>
                </a:solidFill>
                <a:latin typeface="Open Sans"/>
                <a:ea typeface="Open Sans"/>
                <a:cs typeface="Open Sans"/>
                <a:sym typeface="Open Sans"/>
              </a:rPr>
              <a:t>Δ H:  -334 KJ/mol</a:t>
            </a:r>
            <a:endParaRPr sz="2700" b="0" i="0" u="none" strike="noStrike" cap="none">
              <a:solidFill>
                <a:schemeClr val="dk1"/>
              </a:solidFill>
              <a:latin typeface="Open Sans"/>
              <a:ea typeface="Open Sans"/>
              <a:cs typeface="Open Sans"/>
              <a:sym typeface="Open Sans"/>
            </a:endParaRPr>
          </a:p>
          <a:p>
            <a:pPr marL="0" marR="0" lvl="0" indent="0" algn="l" rtl="0">
              <a:lnSpc>
                <a:spcPct val="80000"/>
              </a:lnSpc>
              <a:spcBef>
                <a:spcPts val="540"/>
              </a:spcBef>
              <a:spcAft>
                <a:spcPts val="0"/>
              </a:spcAft>
              <a:buClr>
                <a:schemeClr val="dk1"/>
              </a:buClr>
              <a:buFont typeface="Open Sans"/>
              <a:buNone/>
            </a:pPr>
            <a:r>
              <a:rPr lang="en-US" sz="2700" b="1" i="0" u="none" strike="noStrike" cap="none">
                <a:solidFill>
                  <a:schemeClr val="dk1"/>
                </a:solidFill>
                <a:latin typeface="Open Sans"/>
                <a:ea typeface="Open Sans"/>
                <a:cs typeface="Open Sans"/>
                <a:sym typeface="Open Sans"/>
              </a:rPr>
              <a:t>Δ S:  +.12 KJ/K</a:t>
            </a:r>
            <a:endParaRPr sz="2700" b="0" i="0" u="none" strike="noStrike" cap="none">
              <a:solidFill>
                <a:schemeClr val="dk1"/>
              </a:solidFill>
              <a:latin typeface="Open Sans"/>
              <a:ea typeface="Open Sans"/>
              <a:cs typeface="Open Sans"/>
              <a:sym typeface="Open Sans"/>
            </a:endParaRPr>
          </a:p>
          <a:p>
            <a:pPr marL="0" marR="0" lvl="0" indent="0" algn="l" rtl="0">
              <a:lnSpc>
                <a:spcPct val="80000"/>
              </a:lnSpc>
              <a:spcBef>
                <a:spcPts val="544"/>
              </a:spcBef>
              <a:spcAft>
                <a:spcPts val="0"/>
              </a:spcAft>
              <a:buClr>
                <a:schemeClr val="dk1"/>
              </a:buClr>
              <a:buFont typeface="Open Sans"/>
              <a:buNone/>
            </a:pPr>
            <a:endParaRPr sz="27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Open Sans"/>
              <a:buNone/>
            </a:pPr>
            <a:r>
              <a:rPr lang="en-US" sz="3200" b="1" i="0" u="none" strike="noStrike" cap="small">
                <a:solidFill>
                  <a:schemeClr val="dk1"/>
                </a:solidFill>
                <a:latin typeface="Open Sans"/>
                <a:ea typeface="Open Sans"/>
                <a:cs typeface="Open Sans"/>
                <a:sym typeface="Open Sans"/>
              </a:rPr>
              <a:t>3. Metabolic Strategies</a:t>
            </a:r>
            <a:endParaRPr sz="3200" b="1" i="0" u="none" strike="noStrike" cap="small">
              <a:solidFill>
                <a:schemeClr val="dk1"/>
              </a:solidFill>
              <a:latin typeface="Open Sans"/>
              <a:ea typeface="Open Sans"/>
              <a:cs typeface="Open Sans"/>
              <a:sym typeface="Open Sans"/>
            </a:endParaRPr>
          </a:p>
        </p:txBody>
      </p:sp>
      <p:sp>
        <p:nvSpPr>
          <p:cNvPr id="143" name="Google Shape;143;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909090"/>
              </a:buClr>
              <a:buFont typeface="Open Sans"/>
              <a:buNone/>
            </a:pPr>
            <a:r>
              <a:rPr lang="en-US" sz="2000" b="1" i="0" u="none" strike="noStrike" cap="none">
                <a:solidFill>
                  <a:srgbClr val="909090"/>
                </a:solidFill>
                <a:latin typeface="Open Sans"/>
                <a:ea typeface="Open Sans"/>
                <a:cs typeface="Open Sans"/>
                <a:sym typeface="Open Sans"/>
              </a:rPr>
              <a:t>3.1: All living systems require constant input of free energy.</a:t>
            </a:r>
            <a:endParaRPr/>
          </a:p>
          <a:p>
            <a:pPr marL="0" marR="0" lvl="0" indent="0" algn="l" rtl="0">
              <a:spcBef>
                <a:spcPts val="400"/>
              </a:spcBef>
              <a:spcAft>
                <a:spcPts val="0"/>
              </a:spcAft>
              <a:buClr>
                <a:srgbClr val="909090"/>
              </a:buClr>
              <a:buFont typeface="Open Sans"/>
              <a:buNone/>
            </a:pPr>
            <a:r>
              <a:rPr lang="en-US" sz="2000" b="1" i="0" u="none" strike="noStrike" cap="none">
                <a:solidFill>
                  <a:srgbClr val="909090"/>
                </a:solidFill>
                <a:latin typeface="Open Sans"/>
                <a:ea typeface="Open Sans"/>
                <a:cs typeface="Open Sans"/>
                <a:sym typeface="Open Sans"/>
              </a:rPr>
              <a:t>  </a:t>
            </a:r>
            <a:endParaRPr sz="2000" b="1" i="0" u="none" strike="noStrike" cap="none">
              <a:solidFill>
                <a:srgbClr val="90909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31"/>
          <p:cNvPicPr preferRelativeResize="0"/>
          <p:nvPr/>
        </p:nvPicPr>
        <p:blipFill rotWithShape="1">
          <a:blip r:embed="rId3">
            <a:alphaModFix/>
          </a:blip>
          <a:srcRect/>
          <a:stretch/>
        </p:blipFill>
        <p:spPr>
          <a:xfrm>
            <a:off x="2747454" y="2192406"/>
            <a:ext cx="6396546" cy="4640694"/>
          </a:xfrm>
          <a:prstGeom prst="rect">
            <a:avLst/>
          </a:prstGeom>
          <a:noFill/>
          <a:ln>
            <a:noFill/>
          </a:ln>
        </p:spPr>
      </p:pic>
      <p:sp>
        <p:nvSpPr>
          <p:cNvPr id="149" name="Google Shape;149;p31"/>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4400" b="0" i="0" u="none" strike="noStrike" cap="none">
                <a:solidFill>
                  <a:schemeClr val="dk1"/>
                </a:solidFill>
                <a:latin typeface="Open Sans"/>
                <a:ea typeface="Open Sans"/>
                <a:cs typeface="Open Sans"/>
                <a:sym typeface="Open Sans"/>
              </a:rPr>
              <a:t>Uses of Biological Free Energy</a:t>
            </a:r>
            <a:endParaRPr sz="4400" b="0" i="0" u="none" strike="noStrike" cap="none">
              <a:solidFill>
                <a:schemeClr val="dk1"/>
              </a:solidFill>
              <a:latin typeface="Open Sans"/>
              <a:ea typeface="Open Sans"/>
              <a:cs typeface="Open Sans"/>
              <a:sym typeface="Open Sans"/>
            </a:endParaRPr>
          </a:p>
        </p:txBody>
      </p:sp>
      <p:sp>
        <p:nvSpPr>
          <p:cNvPr id="150" name="Google Shape;150;p31"/>
          <p:cNvSpPr txBox="1">
            <a:spLocks noGrp="1"/>
          </p:cNvSpPr>
          <p:nvPr>
            <p:ph type="body" idx="1"/>
          </p:nvPr>
        </p:nvSpPr>
        <p:spPr>
          <a:xfrm>
            <a:off x="0" y="1143000"/>
            <a:ext cx="9144000" cy="5715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To accomplish cellular work (“</a:t>
            </a:r>
            <a:r>
              <a:rPr lang="en-US" sz="3200" b="1" i="0" u="none" strike="noStrike" cap="none">
                <a:solidFill>
                  <a:schemeClr val="dk1"/>
                </a:solidFill>
                <a:latin typeface="Open Sans"/>
                <a:ea typeface="Open Sans"/>
                <a:cs typeface="Open Sans"/>
                <a:sym typeface="Open Sans"/>
              </a:rPr>
              <a:t>metabolism</a:t>
            </a:r>
            <a:r>
              <a:rPr lang="en-US" sz="3200" b="0" i="0" u="none" strike="noStrike" cap="none">
                <a:solidFill>
                  <a:schemeClr val="dk1"/>
                </a:solidFill>
                <a:latin typeface="Open Sans"/>
                <a:ea typeface="Open Sans"/>
                <a:cs typeface="Open Sans"/>
                <a:sym typeface="Open Sans"/>
              </a:rPr>
              <a:t>”).  Repair, growth, and reproduction.</a:t>
            </a:r>
            <a:endParaRPr/>
          </a:p>
          <a:p>
            <a:pPr marL="0" marR="0" lvl="0" indent="0" algn="l" rtl="0">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a:p>
            <a:pPr marL="0" marR="0" lvl="0" indent="0" algn="l" rtl="0">
              <a:spcBef>
                <a:spcPts val="640"/>
              </a:spcBef>
              <a:spcAft>
                <a:spcPts val="0"/>
              </a:spcAft>
              <a:buClr>
                <a:schemeClr val="dk1"/>
              </a:buClr>
              <a:buFont typeface="Open Sans"/>
              <a:buNone/>
            </a:pPr>
            <a:r>
              <a:rPr lang="en-US" sz="3200" b="1" i="0" u="none" strike="noStrike" cap="none">
                <a:solidFill>
                  <a:schemeClr val="dk1"/>
                </a:solidFill>
                <a:latin typeface="Open Sans"/>
                <a:ea typeface="Open Sans"/>
                <a:cs typeface="Open Sans"/>
                <a:sym typeface="Open Sans"/>
              </a:rPr>
              <a:t>Catabolism</a:t>
            </a:r>
            <a:r>
              <a:rPr lang="en-US" sz="3200" b="0" i="0" u="none" strike="noStrike" cap="none">
                <a:solidFill>
                  <a:schemeClr val="dk1"/>
                </a:solidFill>
                <a:latin typeface="Open Sans"/>
                <a:ea typeface="Open Sans"/>
                <a:cs typeface="Open Sans"/>
                <a:sym typeface="Open Sans"/>
              </a:rPr>
              <a:t>:</a:t>
            </a:r>
            <a:endParaRPr/>
          </a:p>
          <a:p>
            <a:pPr marL="0" marR="0" lvl="0" indent="0" algn="l" rtl="0">
              <a:spcBef>
                <a:spcPts val="64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Decomposing</a:t>
            </a:r>
            <a:endParaRPr/>
          </a:p>
          <a:p>
            <a:pPr marL="0" marR="0" lvl="0" indent="0" algn="l" rtl="0">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a:p>
            <a:pPr marL="0" marR="0" lvl="0" indent="0" algn="l" rtl="0">
              <a:spcBef>
                <a:spcPts val="640"/>
              </a:spcBef>
              <a:spcAft>
                <a:spcPts val="0"/>
              </a:spcAft>
              <a:buClr>
                <a:schemeClr val="dk1"/>
              </a:buClr>
              <a:buFont typeface="Open Sans"/>
              <a:buNone/>
            </a:pPr>
            <a:r>
              <a:rPr lang="en-US" sz="3200" b="1" i="0" u="none" strike="noStrike" cap="none">
                <a:solidFill>
                  <a:schemeClr val="dk1"/>
                </a:solidFill>
                <a:latin typeface="Open Sans"/>
                <a:ea typeface="Open Sans"/>
                <a:cs typeface="Open Sans"/>
                <a:sym typeface="Open Sans"/>
              </a:rPr>
              <a:t>Anabolism</a:t>
            </a:r>
            <a:r>
              <a:rPr lang="en-US" sz="3200" b="0" i="0" u="none" strike="noStrike" cap="none">
                <a:solidFill>
                  <a:schemeClr val="dk1"/>
                </a:solidFill>
                <a:latin typeface="Open Sans"/>
                <a:ea typeface="Open Sans"/>
                <a:cs typeface="Open Sans"/>
                <a:sym typeface="Open Sans"/>
              </a:rPr>
              <a:t>:</a:t>
            </a:r>
            <a:endParaRPr/>
          </a:p>
          <a:p>
            <a:pPr marL="0" marR="0" lvl="0" indent="0" algn="l" rtl="0">
              <a:spcBef>
                <a:spcPts val="64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Synthesis  </a:t>
            </a:r>
            <a:endParaRPr sz="3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32"/>
          <p:cNvPicPr preferRelativeResize="0"/>
          <p:nvPr/>
        </p:nvPicPr>
        <p:blipFill rotWithShape="1">
          <a:blip r:embed="rId3">
            <a:alphaModFix/>
          </a:blip>
          <a:srcRect/>
          <a:stretch/>
        </p:blipFill>
        <p:spPr>
          <a:xfrm>
            <a:off x="523007" y="0"/>
            <a:ext cx="8620993"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33"/>
          <p:cNvPicPr preferRelativeResize="0"/>
          <p:nvPr/>
        </p:nvPicPr>
        <p:blipFill rotWithShape="1">
          <a:blip r:embed="rId3">
            <a:alphaModFix/>
          </a:blip>
          <a:srcRect/>
          <a:stretch/>
        </p:blipFill>
        <p:spPr>
          <a:xfrm>
            <a:off x="4631660" y="1870258"/>
            <a:ext cx="4437636" cy="3106345"/>
          </a:xfrm>
          <a:prstGeom prst="rect">
            <a:avLst/>
          </a:prstGeom>
          <a:noFill/>
          <a:ln>
            <a:noFill/>
          </a:ln>
        </p:spPr>
      </p:pic>
      <p:sp>
        <p:nvSpPr>
          <p:cNvPr id="161" name="Google Shape;161;p33"/>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4400" b="0" i="0" u="none" strike="noStrike" cap="none">
                <a:solidFill>
                  <a:schemeClr val="dk1"/>
                </a:solidFill>
                <a:latin typeface="Open Sans"/>
                <a:ea typeface="Open Sans"/>
                <a:cs typeface="Open Sans"/>
                <a:sym typeface="Open Sans"/>
              </a:rPr>
              <a:t>Metabolic Strategies</a:t>
            </a:r>
            <a:endParaRPr sz="4400" b="0" i="0" u="none" strike="noStrike" cap="none">
              <a:solidFill>
                <a:schemeClr val="dk1"/>
              </a:solidFill>
              <a:latin typeface="Open Sans"/>
              <a:ea typeface="Open Sans"/>
              <a:cs typeface="Open Sans"/>
              <a:sym typeface="Open Sans"/>
            </a:endParaRPr>
          </a:p>
        </p:txBody>
      </p:sp>
      <p:sp>
        <p:nvSpPr>
          <p:cNvPr id="162" name="Google Shape;162;p33"/>
          <p:cNvSpPr txBox="1">
            <a:spLocks noGrp="1"/>
          </p:cNvSpPr>
          <p:nvPr>
            <p:ph type="body" idx="1"/>
          </p:nvPr>
        </p:nvSpPr>
        <p:spPr>
          <a:xfrm>
            <a:off x="457200" y="1143000"/>
            <a:ext cx="4373671" cy="46754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Open Sans"/>
              <a:buNone/>
            </a:pPr>
            <a:r>
              <a:rPr lang="en-US" sz="2950" b="1" i="0" u="none" strike="noStrike" cap="none">
                <a:solidFill>
                  <a:schemeClr val="dk1"/>
                </a:solidFill>
                <a:latin typeface="Open Sans"/>
                <a:ea typeface="Open Sans"/>
                <a:cs typeface="Open Sans"/>
                <a:sym typeface="Open Sans"/>
              </a:rPr>
              <a:t>Ectothermy</a:t>
            </a:r>
            <a:r>
              <a:rPr lang="en-US" sz="2950" b="0" i="0" u="none" strike="noStrike" cap="none">
                <a:solidFill>
                  <a:schemeClr val="dk1"/>
                </a:solidFill>
                <a:latin typeface="Open Sans"/>
                <a:ea typeface="Open Sans"/>
                <a:cs typeface="Open Sans"/>
                <a:sym typeface="Open Sans"/>
              </a:rPr>
              <a:t>:  Conform internal temperature to environmental temperature.</a:t>
            </a:r>
            <a:endParaRPr/>
          </a:p>
          <a:p>
            <a:pPr marL="0" marR="0" lvl="0" indent="0" algn="l" rtl="0">
              <a:spcBef>
                <a:spcPts val="592"/>
              </a:spcBef>
              <a:spcAft>
                <a:spcPts val="0"/>
              </a:spcAft>
              <a:buClr>
                <a:schemeClr val="dk1"/>
              </a:buClr>
              <a:buFont typeface="Open Sans"/>
              <a:buNone/>
            </a:pPr>
            <a:endParaRPr sz="2950" b="0" i="0" u="none" strike="noStrike" cap="none">
              <a:solidFill>
                <a:schemeClr val="dk1"/>
              </a:solidFill>
              <a:latin typeface="Open Sans"/>
              <a:ea typeface="Open Sans"/>
              <a:cs typeface="Open Sans"/>
              <a:sym typeface="Open Sans"/>
            </a:endParaRPr>
          </a:p>
          <a:p>
            <a:pPr marL="0" marR="0" lvl="0" indent="0" algn="l" rtl="0">
              <a:spcBef>
                <a:spcPts val="590"/>
              </a:spcBef>
              <a:spcAft>
                <a:spcPts val="0"/>
              </a:spcAft>
              <a:buClr>
                <a:schemeClr val="dk1"/>
              </a:buClr>
              <a:buFont typeface="Open Sans"/>
              <a:buNone/>
            </a:pPr>
            <a:r>
              <a:rPr lang="en-US" sz="2950" b="1" i="0" u="none" strike="noStrike" cap="none">
                <a:solidFill>
                  <a:schemeClr val="dk1"/>
                </a:solidFill>
                <a:latin typeface="Open Sans"/>
                <a:ea typeface="Open Sans"/>
                <a:cs typeface="Open Sans"/>
                <a:sym typeface="Open Sans"/>
              </a:rPr>
              <a:t>Endothermy</a:t>
            </a:r>
            <a:r>
              <a:rPr lang="en-US" sz="2950" b="0" i="0" u="none" strike="noStrike" cap="none">
                <a:solidFill>
                  <a:schemeClr val="dk1"/>
                </a:solidFill>
                <a:latin typeface="Open Sans"/>
                <a:ea typeface="Open Sans"/>
                <a:cs typeface="Open Sans"/>
                <a:sym typeface="Open Sans"/>
              </a:rPr>
              <a:t>:  Regulate internal temperature within a narrow range.  </a:t>
            </a:r>
            <a:endParaRPr sz="2950" b="0" i="0" u="none" strike="noStrike" cap="none">
              <a:solidFill>
                <a:schemeClr val="dk1"/>
              </a:solidFill>
              <a:latin typeface="Open Sans"/>
              <a:ea typeface="Open Sans"/>
              <a:cs typeface="Open Sans"/>
              <a:sym typeface="Open Sans"/>
            </a:endParaRPr>
          </a:p>
          <a:p>
            <a:pPr marL="0" marR="0" lvl="0" indent="0" algn="l" rtl="0">
              <a:spcBef>
                <a:spcPts val="592"/>
              </a:spcBef>
              <a:spcAft>
                <a:spcPts val="0"/>
              </a:spcAft>
              <a:buClr>
                <a:schemeClr val="dk1"/>
              </a:buClr>
              <a:buFont typeface="Open Sans"/>
              <a:buNone/>
            </a:pPr>
            <a:endParaRPr sz="2950" b="0" i="0" u="none" strike="noStrike" cap="none">
              <a:solidFill>
                <a:schemeClr val="dk1"/>
              </a:solidFill>
              <a:latin typeface="Open Sans"/>
              <a:ea typeface="Open Sans"/>
              <a:cs typeface="Open Sans"/>
              <a:sym typeface="Open Sans"/>
            </a:endParaRPr>
          </a:p>
          <a:p>
            <a:pPr marL="0" marR="0" lvl="0" indent="0" algn="l" rtl="0">
              <a:spcBef>
                <a:spcPts val="592"/>
              </a:spcBef>
              <a:spcAft>
                <a:spcPts val="0"/>
              </a:spcAft>
              <a:buClr>
                <a:schemeClr val="dk1"/>
              </a:buClr>
              <a:buFont typeface="Open Sans"/>
              <a:buNone/>
            </a:pPr>
            <a:endParaRPr sz="2950" b="0" i="0" u="none" strike="noStrike" cap="none">
              <a:solidFill>
                <a:schemeClr val="dk1"/>
              </a:solidFill>
              <a:latin typeface="Open Sans"/>
              <a:ea typeface="Open Sans"/>
              <a:cs typeface="Open Sans"/>
              <a:sym typeface="Open Sans"/>
            </a:endParaRPr>
          </a:p>
          <a:p>
            <a:pPr marL="0" marR="0" lvl="0" indent="0" algn="l" rtl="0">
              <a:spcBef>
                <a:spcPts val="592"/>
              </a:spcBef>
              <a:spcAft>
                <a:spcPts val="0"/>
              </a:spcAft>
              <a:buClr>
                <a:schemeClr val="dk1"/>
              </a:buClr>
              <a:buFont typeface="Open Sans"/>
              <a:buNone/>
            </a:pPr>
            <a:endParaRPr sz="2950" b="0" i="0" u="none" strike="noStrike" cap="none">
              <a:solidFill>
                <a:schemeClr val="dk1"/>
              </a:solidFill>
              <a:latin typeface="Open Sans"/>
              <a:ea typeface="Open Sans"/>
              <a:cs typeface="Open Sans"/>
              <a:sym typeface="Open Sans"/>
            </a:endParaRPr>
          </a:p>
        </p:txBody>
      </p:sp>
      <p:sp>
        <p:nvSpPr>
          <p:cNvPr id="163" name="Google Shape;163;p33"/>
          <p:cNvSpPr txBox="1"/>
          <p:nvPr/>
        </p:nvSpPr>
        <p:spPr>
          <a:xfrm>
            <a:off x="0" y="5760305"/>
            <a:ext cx="9144000" cy="12500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Both strategies have advantages and tradeoffs.</a:t>
            </a:r>
            <a:endParaRPr/>
          </a:p>
          <a:p>
            <a:pPr marL="0" marR="0" lvl="0" indent="0" algn="l" rtl="0">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a:p>
            <a:pPr marL="0" marR="0" lvl="0" indent="0" algn="l" rtl="0">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a:p>
            <a:pPr marL="0" marR="0" lvl="0" indent="0" algn="l" rtl="0">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34"/>
          <p:cNvPicPr preferRelativeResize="0"/>
          <p:nvPr/>
        </p:nvPicPr>
        <p:blipFill rotWithShape="1">
          <a:blip r:embed="rId3">
            <a:alphaModFix/>
          </a:blip>
          <a:srcRect r="3203"/>
          <a:stretch/>
        </p:blipFill>
        <p:spPr>
          <a:xfrm>
            <a:off x="4829375" y="3397700"/>
            <a:ext cx="4102500" cy="3231600"/>
          </a:xfrm>
          <a:prstGeom prst="rect">
            <a:avLst/>
          </a:prstGeom>
          <a:noFill/>
          <a:ln>
            <a:noFill/>
          </a:ln>
        </p:spPr>
      </p:pic>
      <p:pic>
        <p:nvPicPr>
          <p:cNvPr id="169" name="Google Shape;169;p34"/>
          <p:cNvPicPr preferRelativeResize="0"/>
          <p:nvPr/>
        </p:nvPicPr>
        <p:blipFill rotWithShape="1">
          <a:blip r:embed="rId4">
            <a:alphaModFix/>
          </a:blip>
          <a:srcRect/>
          <a:stretch/>
        </p:blipFill>
        <p:spPr>
          <a:xfrm>
            <a:off x="228600" y="3397705"/>
            <a:ext cx="4308900" cy="3231600"/>
          </a:xfrm>
          <a:prstGeom prst="rect">
            <a:avLst/>
          </a:prstGeom>
          <a:noFill/>
          <a:ln w="19050" cap="flat" cmpd="sng">
            <a:solidFill>
              <a:srgbClr val="000000"/>
            </a:solidFill>
            <a:prstDash val="solid"/>
            <a:round/>
            <a:headEnd type="none" w="sm" len="sm"/>
            <a:tailEnd type="none" w="sm" len="sm"/>
          </a:ln>
        </p:spPr>
      </p:pic>
      <p:sp>
        <p:nvSpPr>
          <p:cNvPr id="170" name="Google Shape;170;p34"/>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4400" b="0" i="0" u="none" strike="noStrike" cap="none">
                <a:solidFill>
                  <a:schemeClr val="dk1"/>
                </a:solidFill>
                <a:latin typeface="Open Sans"/>
                <a:ea typeface="Open Sans"/>
                <a:cs typeface="Open Sans"/>
                <a:sym typeface="Open Sans"/>
              </a:rPr>
              <a:t>Body Size Considerations</a:t>
            </a:r>
            <a:endParaRPr sz="4400" b="0" i="0" u="none" strike="noStrike" cap="none">
              <a:solidFill>
                <a:schemeClr val="dk1"/>
              </a:solidFill>
              <a:latin typeface="Open Sans"/>
              <a:ea typeface="Open Sans"/>
              <a:cs typeface="Open Sans"/>
              <a:sym typeface="Open Sans"/>
            </a:endParaRPr>
          </a:p>
        </p:txBody>
      </p:sp>
      <p:sp>
        <p:nvSpPr>
          <p:cNvPr id="171" name="Google Shape;171;p34"/>
          <p:cNvSpPr txBox="1">
            <a:spLocks noGrp="1"/>
          </p:cNvSpPr>
          <p:nvPr>
            <p:ph type="body" idx="1"/>
          </p:nvPr>
        </p:nvSpPr>
        <p:spPr>
          <a:xfrm>
            <a:off x="457200" y="1143000"/>
            <a:ext cx="8229600" cy="5715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Smaller animals need to produce more energy per unit of mass due to increased radiation of heat into the environment.</a:t>
            </a:r>
            <a:endParaRPr sz="3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5"/>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3950" b="0" i="0" u="none" strike="noStrike" cap="none">
                <a:solidFill>
                  <a:schemeClr val="dk1"/>
                </a:solidFill>
                <a:latin typeface="Open Sans"/>
                <a:ea typeface="Open Sans"/>
                <a:cs typeface="Open Sans"/>
                <a:sym typeface="Open Sans"/>
              </a:rPr>
              <a:t>Free Energy Considerations &amp; Reproduction</a:t>
            </a:r>
            <a:endParaRPr sz="3950" b="0" i="0" u="none" strike="noStrike" cap="none">
              <a:solidFill>
                <a:schemeClr val="dk1"/>
              </a:solidFill>
              <a:latin typeface="Open Sans"/>
              <a:ea typeface="Open Sans"/>
              <a:cs typeface="Open Sans"/>
              <a:sym typeface="Open Sans"/>
            </a:endParaRPr>
          </a:p>
        </p:txBody>
      </p:sp>
      <p:sp>
        <p:nvSpPr>
          <p:cNvPr id="177" name="Google Shape;177;p35"/>
          <p:cNvSpPr txBox="1">
            <a:spLocks noGrp="1"/>
          </p:cNvSpPr>
          <p:nvPr>
            <p:ph type="body" idx="1"/>
          </p:nvPr>
        </p:nvSpPr>
        <p:spPr>
          <a:xfrm>
            <a:off x="457200" y="1143000"/>
            <a:ext cx="8229600" cy="5715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Reproductive strategies are optimized for free energy considerations.</a:t>
            </a:r>
            <a:endParaRPr/>
          </a:p>
          <a:p>
            <a:pPr marL="0" marR="0" lvl="0" indent="0" algn="l" rtl="0">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a:p>
            <a:pPr marL="0" marR="0" lvl="0" indent="0" algn="l" rtl="0">
              <a:spcBef>
                <a:spcPts val="64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Ex.  Seasonal Reproduction.</a:t>
            </a:r>
            <a:endParaRPr sz="3200" b="0" i="0" u="none" strike="noStrike" cap="none">
              <a:solidFill>
                <a:schemeClr val="dk1"/>
              </a:solidFill>
              <a:latin typeface="Open Sans"/>
              <a:ea typeface="Open Sans"/>
              <a:cs typeface="Open Sans"/>
              <a:sym typeface="Open Sans"/>
            </a:endParaRPr>
          </a:p>
        </p:txBody>
      </p:sp>
      <p:pic>
        <p:nvPicPr>
          <p:cNvPr id="178" name="Google Shape;178;p35"/>
          <p:cNvPicPr preferRelativeResize="0"/>
          <p:nvPr/>
        </p:nvPicPr>
        <p:blipFill rotWithShape="1">
          <a:blip r:embed="rId3">
            <a:alphaModFix/>
          </a:blip>
          <a:srcRect/>
          <a:stretch/>
        </p:blipFill>
        <p:spPr>
          <a:xfrm>
            <a:off x="2050214" y="3397732"/>
            <a:ext cx="5051870" cy="3368966"/>
          </a:xfrm>
          <a:prstGeom prst="rect">
            <a:avLst/>
          </a:prstGeom>
          <a:noFill/>
          <a:ln w="19050" cap="sq" cmpd="sng">
            <a:solidFill>
              <a:srgbClr val="000000"/>
            </a:solidFill>
            <a:prstDash val="solid"/>
            <a:miter lim="8000"/>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6"/>
          <p:cNvPicPr preferRelativeResize="0"/>
          <p:nvPr/>
        </p:nvPicPr>
        <p:blipFill rotWithShape="1">
          <a:blip r:embed="rId3">
            <a:alphaModFix/>
          </a:blip>
          <a:srcRect/>
          <a:stretch/>
        </p:blipFill>
        <p:spPr>
          <a:xfrm>
            <a:off x="5303606" y="1256238"/>
            <a:ext cx="3587400" cy="5449800"/>
          </a:xfrm>
          <a:prstGeom prst="rect">
            <a:avLst/>
          </a:prstGeom>
          <a:noFill/>
          <a:ln w="19050" cap="flat" cmpd="sng">
            <a:solidFill>
              <a:srgbClr val="000000"/>
            </a:solidFill>
            <a:prstDash val="solid"/>
            <a:round/>
            <a:headEnd type="none" w="sm" len="sm"/>
            <a:tailEnd type="none" w="sm" len="sm"/>
          </a:ln>
        </p:spPr>
      </p:pic>
      <p:sp>
        <p:nvSpPr>
          <p:cNvPr id="184" name="Google Shape;184;p36"/>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3950" b="0" i="0" u="none" strike="noStrike" cap="none">
                <a:solidFill>
                  <a:schemeClr val="dk1"/>
                </a:solidFill>
                <a:latin typeface="Open Sans"/>
                <a:ea typeface="Open Sans"/>
                <a:cs typeface="Open Sans"/>
                <a:sym typeface="Open Sans"/>
              </a:rPr>
              <a:t>Insufficient Free Energy Production:  Individuals</a:t>
            </a:r>
            <a:endParaRPr sz="3950" b="0" i="0" u="none" strike="noStrike" cap="none">
              <a:solidFill>
                <a:schemeClr val="dk1"/>
              </a:solidFill>
              <a:latin typeface="Open Sans"/>
              <a:ea typeface="Open Sans"/>
              <a:cs typeface="Open Sans"/>
              <a:sym typeface="Open Sans"/>
            </a:endParaRPr>
          </a:p>
        </p:txBody>
      </p:sp>
      <p:sp>
        <p:nvSpPr>
          <p:cNvPr id="185" name="Google Shape;185;p36"/>
          <p:cNvSpPr txBox="1">
            <a:spLocks noGrp="1"/>
          </p:cNvSpPr>
          <p:nvPr>
            <p:ph type="body" idx="1"/>
          </p:nvPr>
        </p:nvSpPr>
        <p:spPr>
          <a:xfrm>
            <a:off x="228600" y="1143000"/>
            <a:ext cx="4998900" cy="5715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Insufficient free energy production by individuals will lead to disease and death.</a:t>
            </a:r>
            <a:endParaRPr sz="3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7"/>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3950" b="0" i="0" u="none" strike="noStrike" cap="none">
                <a:solidFill>
                  <a:schemeClr val="dk1"/>
                </a:solidFill>
                <a:latin typeface="Open Sans"/>
                <a:ea typeface="Open Sans"/>
                <a:cs typeface="Open Sans"/>
                <a:sym typeface="Open Sans"/>
              </a:rPr>
              <a:t>Insufficient Free Energy Production:  Populations</a:t>
            </a:r>
            <a:endParaRPr sz="3950" b="0" i="0" u="none" strike="noStrike" cap="none">
              <a:solidFill>
                <a:schemeClr val="dk1"/>
              </a:solidFill>
              <a:latin typeface="Open Sans"/>
              <a:ea typeface="Open Sans"/>
              <a:cs typeface="Open Sans"/>
              <a:sym typeface="Open Sans"/>
            </a:endParaRPr>
          </a:p>
        </p:txBody>
      </p:sp>
      <p:sp>
        <p:nvSpPr>
          <p:cNvPr id="191" name="Google Shape;191;p37"/>
          <p:cNvSpPr txBox="1">
            <a:spLocks noGrp="1"/>
          </p:cNvSpPr>
          <p:nvPr>
            <p:ph type="body" idx="1"/>
          </p:nvPr>
        </p:nvSpPr>
        <p:spPr>
          <a:xfrm>
            <a:off x="457199" y="1143000"/>
            <a:ext cx="8308091" cy="147154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If the individuals in the population are unable to survive, the growth rate of the population will decline</a:t>
            </a:r>
            <a:endParaRPr sz="3200" b="0" i="0" u="none" strike="noStrike" cap="none">
              <a:solidFill>
                <a:schemeClr val="dk1"/>
              </a:solidFill>
              <a:latin typeface="Open Sans"/>
              <a:ea typeface="Open Sans"/>
              <a:cs typeface="Open Sans"/>
              <a:sym typeface="Open Sans"/>
            </a:endParaRPr>
          </a:p>
        </p:txBody>
      </p:sp>
      <p:pic>
        <p:nvPicPr>
          <p:cNvPr id="192" name="Google Shape;192;p37"/>
          <p:cNvPicPr preferRelativeResize="0"/>
          <p:nvPr/>
        </p:nvPicPr>
        <p:blipFill rotWithShape="1">
          <a:blip r:embed="rId3">
            <a:alphaModFix/>
          </a:blip>
          <a:srcRect/>
          <a:stretch/>
        </p:blipFill>
        <p:spPr>
          <a:xfrm>
            <a:off x="547830" y="2349776"/>
            <a:ext cx="7628128" cy="4508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Open Sans"/>
              <a:buNone/>
            </a:pPr>
            <a:r>
              <a:rPr lang="en-US" sz="3200" b="1" i="0" u="none" strike="noStrike" cap="small">
                <a:solidFill>
                  <a:schemeClr val="dk1"/>
                </a:solidFill>
                <a:latin typeface="Open Sans"/>
                <a:ea typeface="Open Sans"/>
                <a:cs typeface="Open Sans"/>
                <a:sym typeface="Open Sans"/>
              </a:rPr>
              <a:t>1. Bioenergetic Theory</a:t>
            </a:r>
            <a:endParaRPr sz="3200" b="1" i="0" u="none" strike="noStrike" cap="small">
              <a:solidFill>
                <a:schemeClr val="dk1"/>
              </a:solidFill>
              <a:latin typeface="Open Sans"/>
              <a:ea typeface="Open Sans"/>
              <a:cs typeface="Open Sans"/>
              <a:sym typeface="Open Sans"/>
            </a:endParaRPr>
          </a:p>
        </p:txBody>
      </p:sp>
      <p:sp>
        <p:nvSpPr>
          <p:cNvPr id="74" name="Google Shape;74;p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909090"/>
              </a:buClr>
              <a:buFont typeface="Open Sans"/>
              <a:buNone/>
            </a:pPr>
            <a:r>
              <a:rPr lang="en-US" sz="2000" b="1" i="0" u="none" strike="noStrike" cap="none">
                <a:solidFill>
                  <a:srgbClr val="909090"/>
                </a:solidFill>
                <a:latin typeface="Open Sans"/>
                <a:ea typeface="Open Sans"/>
                <a:cs typeface="Open Sans"/>
                <a:sym typeface="Open Sans"/>
              </a:rPr>
              <a:t>3.1: All living systems require constant input of free energy.</a:t>
            </a:r>
            <a:endParaRPr/>
          </a:p>
          <a:p>
            <a:pPr marL="0" marR="0" lvl="0" indent="0" algn="l" rtl="0">
              <a:spcBef>
                <a:spcPts val="400"/>
              </a:spcBef>
              <a:spcAft>
                <a:spcPts val="0"/>
              </a:spcAft>
              <a:buClr>
                <a:srgbClr val="909090"/>
              </a:buClr>
              <a:buFont typeface="Open Sans"/>
              <a:buNone/>
            </a:pPr>
            <a:r>
              <a:rPr lang="en-US" sz="2000" b="1" i="0" u="none" strike="noStrike" cap="none">
                <a:solidFill>
                  <a:srgbClr val="909090"/>
                </a:solidFill>
                <a:latin typeface="Open Sans"/>
                <a:ea typeface="Open Sans"/>
                <a:cs typeface="Open Sans"/>
                <a:sym typeface="Open Sans"/>
              </a:rPr>
              <a:t>  </a:t>
            </a:r>
            <a:endParaRPr sz="2000" b="1" i="0" u="none" strike="noStrike" cap="none">
              <a:solidFill>
                <a:srgbClr val="909090"/>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8"/>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3950" b="0" i="0" u="none" strike="noStrike" cap="none">
                <a:solidFill>
                  <a:schemeClr val="dk1"/>
                </a:solidFill>
                <a:latin typeface="Open Sans"/>
                <a:ea typeface="Open Sans"/>
                <a:cs typeface="Open Sans"/>
                <a:sym typeface="Open Sans"/>
              </a:rPr>
              <a:t>Insufficient Free Energy Production:  Ecosystems</a:t>
            </a:r>
            <a:endParaRPr sz="3950" b="0" i="0" u="none" strike="noStrike" cap="none">
              <a:solidFill>
                <a:schemeClr val="dk1"/>
              </a:solidFill>
              <a:latin typeface="Open Sans"/>
              <a:ea typeface="Open Sans"/>
              <a:cs typeface="Open Sans"/>
              <a:sym typeface="Open Sans"/>
            </a:endParaRPr>
          </a:p>
        </p:txBody>
      </p:sp>
      <p:sp>
        <p:nvSpPr>
          <p:cNvPr id="198" name="Google Shape;198;p38"/>
          <p:cNvSpPr txBox="1">
            <a:spLocks noGrp="1"/>
          </p:cNvSpPr>
          <p:nvPr>
            <p:ph type="body" idx="1"/>
          </p:nvPr>
        </p:nvSpPr>
        <p:spPr>
          <a:xfrm>
            <a:off x="457199" y="1142999"/>
            <a:ext cx="4108057" cy="41856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If the populations in an ecosystem decline, the ecosystems will decrease in complexity </a:t>
            </a:r>
            <a:endParaRPr sz="3200" b="0" i="0" u="none" strike="noStrike" cap="none">
              <a:solidFill>
                <a:schemeClr val="dk1"/>
              </a:solidFill>
              <a:latin typeface="Open Sans"/>
              <a:ea typeface="Open Sans"/>
              <a:cs typeface="Open Sans"/>
              <a:sym typeface="Open Sans"/>
            </a:endParaRPr>
          </a:p>
        </p:txBody>
      </p:sp>
      <p:pic>
        <p:nvPicPr>
          <p:cNvPr id="199" name="Google Shape;199;p38"/>
          <p:cNvPicPr preferRelativeResize="0"/>
          <p:nvPr/>
        </p:nvPicPr>
        <p:blipFill rotWithShape="1">
          <a:blip r:embed="rId3">
            <a:alphaModFix/>
          </a:blip>
          <a:srcRect/>
          <a:stretch/>
        </p:blipFill>
        <p:spPr>
          <a:xfrm>
            <a:off x="4366337" y="2315742"/>
            <a:ext cx="4715004" cy="446919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Open Sans"/>
              <a:buNone/>
            </a:pPr>
            <a:r>
              <a:rPr lang="en-US" sz="3200" b="1" i="0" u="none" strike="noStrike" cap="small">
                <a:solidFill>
                  <a:schemeClr val="dk1"/>
                </a:solidFill>
                <a:latin typeface="Open Sans"/>
                <a:ea typeface="Open Sans"/>
                <a:cs typeface="Open Sans"/>
                <a:sym typeface="Open Sans"/>
              </a:rPr>
              <a:t>4.  Math Skills: Coefficient q</a:t>
            </a:r>
            <a:r>
              <a:rPr lang="en-US" sz="3200" b="1" i="0" u="none" strike="noStrike" cap="small" baseline="-25000">
                <a:solidFill>
                  <a:schemeClr val="dk1"/>
                </a:solidFill>
                <a:latin typeface="Open Sans"/>
                <a:ea typeface="Open Sans"/>
                <a:cs typeface="Open Sans"/>
                <a:sym typeface="Open Sans"/>
              </a:rPr>
              <a:t>10</a:t>
            </a:r>
            <a:endParaRPr sz="3200" b="1" i="0" u="none" strike="noStrike" cap="small">
              <a:solidFill>
                <a:schemeClr val="dk1"/>
              </a:solidFill>
              <a:latin typeface="Open Sans"/>
              <a:ea typeface="Open Sans"/>
              <a:cs typeface="Open Sans"/>
              <a:sym typeface="Open Sans"/>
            </a:endParaRPr>
          </a:p>
        </p:txBody>
      </p:sp>
      <p:sp>
        <p:nvSpPr>
          <p:cNvPr id="205" name="Google Shape;205;p3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909090"/>
              </a:buClr>
              <a:buFont typeface="Open Sans"/>
              <a:buNone/>
            </a:pPr>
            <a:r>
              <a:rPr lang="en-US" sz="2000" b="1" i="0" u="none" strike="noStrike" cap="none">
                <a:solidFill>
                  <a:srgbClr val="909090"/>
                </a:solidFill>
                <a:latin typeface="Open Sans"/>
                <a:ea typeface="Open Sans"/>
                <a:cs typeface="Open Sans"/>
                <a:sym typeface="Open Sans"/>
              </a:rPr>
              <a:t>3.1: All living systems require constant input of free energy.</a:t>
            </a:r>
            <a:endParaRPr/>
          </a:p>
          <a:p>
            <a:pPr marL="0" marR="0" lvl="0" indent="0" algn="l" rtl="0">
              <a:spcBef>
                <a:spcPts val="400"/>
              </a:spcBef>
              <a:spcAft>
                <a:spcPts val="0"/>
              </a:spcAft>
              <a:buClr>
                <a:srgbClr val="909090"/>
              </a:buClr>
              <a:buFont typeface="Open Sans"/>
              <a:buNone/>
            </a:pPr>
            <a:r>
              <a:rPr lang="en-US" sz="2000" b="1" i="0" u="none" strike="noStrike" cap="none">
                <a:solidFill>
                  <a:srgbClr val="909090"/>
                </a:solidFill>
                <a:latin typeface="Open Sans"/>
                <a:ea typeface="Open Sans"/>
                <a:cs typeface="Open Sans"/>
                <a:sym typeface="Open Sans"/>
              </a:rPr>
              <a:t>  </a:t>
            </a:r>
            <a:endParaRPr sz="2000" b="1" i="0" u="none" strike="noStrike" cap="none">
              <a:solidFill>
                <a:srgbClr val="909090"/>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1" name="Google Shape;211;p40"/>
          <p:cNvPicPr preferRelativeResize="0"/>
          <p:nvPr/>
        </p:nvPicPr>
        <p:blipFill rotWithShape="1">
          <a:blip r:embed="rId3">
            <a:alphaModFix/>
          </a:blip>
          <a:srcRect/>
          <a:stretch/>
        </p:blipFill>
        <p:spPr>
          <a:xfrm>
            <a:off x="3366476" y="1499151"/>
            <a:ext cx="4227019" cy="1989665"/>
          </a:xfrm>
          <a:prstGeom prst="rect">
            <a:avLst/>
          </a:prstGeom>
          <a:noFill/>
          <a:ln>
            <a:noFill/>
          </a:ln>
        </p:spPr>
      </p:pic>
      <p:sp>
        <p:nvSpPr>
          <p:cNvPr id="210" name="Google Shape;210;p40"/>
          <p:cNvSpPr txBox="1">
            <a:spLocks noGrp="1"/>
          </p:cNvSpPr>
          <p:nvPr>
            <p:ph type="body" idx="1"/>
          </p:nvPr>
        </p:nvSpPr>
        <p:spPr>
          <a:xfrm>
            <a:off x="457200" y="1144837"/>
            <a:ext cx="8229600" cy="5715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Font typeface="Open Sans"/>
              <a:buNone/>
            </a:pPr>
            <a:r>
              <a:rPr lang="en-US" sz="2500" b="0" i="0" u="none" strike="noStrike" cap="none" dirty="0">
                <a:solidFill>
                  <a:schemeClr val="dk1"/>
                </a:solidFill>
                <a:latin typeface="Open Sans"/>
                <a:ea typeface="Open Sans"/>
                <a:cs typeface="Open Sans"/>
                <a:sym typeface="Open Sans"/>
              </a:rPr>
              <a:t>Be able to use and interpret the Coefficient Q</a:t>
            </a:r>
            <a:r>
              <a:rPr lang="en-US" sz="2500" b="0" i="0" u="none" strike="noStrike" cap="none" baseline="-25000" dirty="0">
                <a:solidFill>
                  <a:schemeClr val="dk1"/>
                </a:solidFill>
                <a:latin typeface="Open Sans"/>
                <a:ea typeface="Open Sans"/>
                <a:cs typeface="Open Sans"/>
                <a:sym typeface="Open Sans"/>
              </a:rPr>
              <a:t>10</a:t>
            </a:r>
            <a:r>
              <a:rPr lang="en-US" sz="2500" b="0" i="0" u="none" strike="noStrike" cap="none" dirty="0">
                <a:solidFill>
                  <a:schemeClr val="dk1"/>
                </a:solidFill>
                <a:latin typeface="Open Sans"/>
                <a:ea typeface="Open Sans"/>
                <a:cs typeface="Open Sans"/>
                <a:sym typeface="Open Sans"/>
              </a:rPr>
              <a:t> equation:</a:t>
            </a:r>
            <a:endParaRPr sz="2500" dirty="0"/>
          </a:p>
          <a:p>
            <a:pPr marL="0" marR="0" lvl="0" indent="0" algn="l" rtl="0">
              <a:lnSpc>
                <a:spcPct val="80000"/>
              </a:lnSpc>
              <a:spcBef>
                <a:spcPts val="592"/>
              </a:spcBef>
              <a:spcAft>
                <a:spcPts val="0"/>
              </a:spcAft>
              <a:buClr>
                <a:schemeClr val="dk1"/>
              </a:buClr>
              <a:buFont typeface="Open Sans"/>
              <a:buNone/>
            </a:pPr>
            <a:endParaRPr sz="2500" b="0" i="0" u="none" strike="noStrike" cap="none" dirty="0">
              <a:solidFill>
                <a:schemeClr val="dk1"/>
              </a:solidFill>
              <a:latin typeface="Open Sans"/>
              <a:ea typeface="Open Sans"/>
              <a:cs typeface="Open Sans"/>
              <a:sym typeface="Open Sans"/>
            </a:endParaRPr>
          </a:p>
          <a:p>
            <a:pPr marL="0" marR="0" lvl="0" indent="0" algn="l" rtl="0">
              <a:lnSpc>
                <a:spcPct val="80000"/>
              </a:lnSpc>
              <a:spcBef>
                <a:spcPts val="592"/>
              </a:spcBef>
              <a:spcAft>
                <a:spcPts val="0"/>
              </a:spcAft>
              <a:buClr>
                <a:schemeClr val="dk1"/>
              </a:buClr>
              <a:buFont typeface="Open Sans"/>
              <a:buNone/>
            </a:pPr>
            <a:endParaRPr sz="2500" b="0" i="0" u="none" strike="noStrike" cap="none" dirty="0">
              <a:solidFill>
                <a:schemeClr val="dk1"/>
              </a:solidFill>
              <a:latin typeface="Open Sans"/>
              <a:ea typeface="Open Sans"/>
              <a:cs typeface="Open Sans"/>
              <a:sym typeface="Open Sans"/>
            </a:endParaRPr>
          </a:p>
          <a:p>
            <a:pPr marL="0" marR="0" lvl="0" indent="0" algn="l" rtl="0">
              <a:lnSpc>
                <a:spcPct val="80000"/>
              </a:lnSpc>
              <a:spcBef>
                <a:spcPts val="592"/>
              </a:spcBef>
              <a:spcAft>
                <a:spcPts val="0"/>
              </a:spcAft>
              <a:buClr>
                <a:schemeClr val="dk1"/>
              </a:buClr>
              <a:buFont typeface="Open Sans"/>
              <a:buNone/>
            </a:pPr>
            <a:endParaRPr sz="2500" b="0" i="0" u="none" strike="noStrike" cap="none" dirty="0">
              <a:solidFill>
                <a:schemeClr val="dk1"/>
              </a:solidFill>
              <a:latin typeface="Open Sans"/>
              <a:ea typeface="Open Sans"/>
              <a:cs typeface="Open Sans"/>
              <a:sym typeface="Open Sans"/>
            </a:endParaRPr>
          </a:p>
          <a:p>
            <a:pPr marL="0" marR="0" lvl="1" indent="0" algn="l" rtl="0">
              <a:lnSpc>
                <a:spcPct val="80000"/>
              </a:lnSpc>
              <a:spcBef>
                <a:spcPts val="518"/>
              </a:spcBef>
              <a:spcAft>
                <a:spcPts val="0"/>
              </a:spcAft>
              <a:buClr>
                <a:schemeClr val="dk1"/>
              </a:buClr>
              <a:buFont typeface="Open Sans"/>
              <a:buNone/>
            </a:pPr>
            <a:endParaRPr sz="2500" b="0" i="0" u="none" strike="noStrike" cap="none" dirty="0">
              <a:solidFill>
                <a:schemeClr val="dk1"/>
              </a:solidFill>
              <a:latin typeface="Open Sans"/>
              <a:ea typeface="Open Sans"/>
              <a:cs typeface="Open Sans"/>
              <a:sym typeface="Open Sans"/>
            </a:endParaRPr>
          </a:p>
          <a:p>
            <a:pPr marL="457200" marR="0" lvl="1" indent="0" algn="l" rtl="0">
              <a:lnSpc>
                <a:spcPct val="80000"/>
              </a:lnSpc>
              <a:spcBef>
                <a:spcPts val="520"/>
              </a:spcBef>
              <a:spcAft>
                <a:spcPts val="0"/>
              </a:spcAft>
              <a:buClr>
                <a:schemeClr val="dk1"/>
              </a:buClr>
              <a:buFont typeface="Open Sans"/>
              <a:buNone/>
            </a:pPr>
            <a:r>
              <a:rPr lang="en-US" sz="2500" b="0" i="0" u="none" strike="noStrike" cap="none" dirty="0">
                <a:solidFill>
                  <a:schemeClr val="dk1"/>
                </a:solidFill>
                <a:latin typeface="Open Sans"/>
                <a:ea typeface="Open Sans"/>
                <a:cs typeface="Open Sans"/>
                <a:sym typeface="Open Sans"/>
              </a:rPr>
              <a:t>t</a:t>
            </a:r>
            <a:r>
              <a:rPr lang="en-US" sz="2500" b="0" i="0" u="none" strike="noStrike" cap="none" baseline="-25000" dirty="0">
                <a:solidFill>
                  <a:schemeClr val="dk1"/>
                </a:solidFill>
                <a:latin typeface="Open Sans"/>
                <a:ea typeface="Open Sans"/>
                <a:cs typeface="Open Sans"/>
                <a:sym typeface="Open Sans"/>
              </a:rPr>
              <a:t>2</a:t>
            </a:r>
            <a:r>
              <a:rPr lang="en-US" sz="2500" b="0" i="0" u="none" strike="noStrike" cap="none" dirty="0">
                <a:solidFill>
                  <a:schemeClr val="dk1"/>
                </a:solidFill>
                <a:latin typeface="Open Sans"/>
                <a:ea typeface="Open Sans"/>
                <a:cs typeface="Open Sans"/>
                <a:sym typeface="Open Sans"/>
              </a:rPr>
              <a:t> = higher temperature</a:t>
            </a:r>
            <a:endParaRPr sz="2500" dirty="0"/>
          </a:p>
          <a:p>
            <a:pPr marL="457200" marR="0" lvl="1" indent="0" algn="l" rtl="0">
              <a:lnSpc>
                <a:spcPct val="80000"/>
              </a:lnSpc>
              <a:spcBef>
                <a:spcPts val="520"/>
              </a:spcBef>
              <a:spcAft>
                <a:spcPts val="0"/>
              </a:spcAft>
              <a:buClr>
                <a:schemeClr val="dk1"/>
              </a:buClr>
              <a:buFont typeface="Open Sans"/>
              <a:buNone/>
            </a:pPr>
            <a:r>
              <a:rPr lang="en-US" sz="2500" b="0" i="0" u="none" strike="noStrike" cap="none" dirty="0">
                <a:solidFill>
                  <a:schemeClr val="dk1"/>
                </a:solidFill>
                <a:latin typeface="Open Sans"/>
                <a:ea typeface="Open Sans"/>
                <a:cs typeface="Open Sans"/>
                <a:sym typeface="Open Sans"/>
              </a:rPr>
              <a:t>t</a:t>
            </a:r>
            <a:r>
              <a:rPr lang="en-US" sz="2500" b="0" i="0" u="none" strike="noStrike" cap="none" baseline="-25000" dirty="0">
                <a:solidFill>
                  <a:schemeClr val="dk1"/>
                </a:solidFill>
                <a:latin typeface="Open Sans"/>
                <a:ea typeface="Open Sans"/>
                <a:cs typeface="Open Sans"/>
                <a:sym typeface="Open Sans"/>
              </a:rPr>
              <a:t>1</a:t>
            </a:r>
            <a:r>
              <a:rPr lang="en-US" sz="2500" b="0" i="0" u="none" strike="noStrike" cap="none" dirty="0">
                <a:solidFill>
                  <a:schemeClr val="dk1"/>
                </a:solidFill>
                <a:latin typeface="Open Sans"/>
                <a:ea typeface="Open Sans"/>
                <a:cs typeface="Open Sans"/>
                <a:sym typeface="Open Sans"/>
              </a:rPr>
              <a:t> = lower temperature</a:t>
            </a:r>
            <a:endParaRPr sz="2500" dirty="0"/>
          </a:p>
          <a:p>
            <a:pPr marL="457200" marR="0" lvl="1" indent="0" algn="l" rtl="0">
              <a:lnSpc>
                <a:spcPct val="80000"/>
              </a:lnSpc>
              <a:spcBef>
                <a:spcPts val="520"/>
              </a:spcBef>
              <a:spcAft>
                <a:spcPts val="0"/>
              </a:spcAft>
              <a:buClr>
                <a:schemeClr val="dk1"/>
              </a:buClr>
              <a:buFont typeface="Open Sans"/>
              <a:buNone/>
            </a:pPr>
            <a:r>
              <a:rPr lang="en-US" sz="2500" b="0" i="0" u="none" strike="noStrike" cap="none" dirty="0">
                <a:solidFill>
                  <a:schemeClr val="dk1"/>
                </a:solidFill>
                <a:latin typeface="Open Sans"/>
                <a:ea typeface="Open Sans"/>
                <a:cs typeface="Open Sans"/>
                <a:sym typeface="Open Sans"/>
              </a:rPr>
              <a:t>k</a:t>
            </a:r>
            <a:r>
              <a:rPr lang="en-US" sz="2500" b="0" i="0" u="none" strike="noStrike" cap="none" baseline="-25000" dirty="0">
                <a:solidFill>
                  <a:schemeClr val="dk1"/>
                </a:solidFill>
                <a:latin typeface="Open Sans"/>
                <a:ea typeface="Open Sans"/>
                <a:cs typeface="Open Sans"/>
                <a:sym typeface="Open Sans"/>
              </a:rPr>
              <a:t>2</a:t>
            </a:r>
            <a:r>
              <a:rPr lang="en-US" sz="2500" b="0" i="0" u="none" strike="noStrike" cap="none" dirty="0">
                <a:solidFill>
                  <a:schemeClr val="dk1"/>
                </a:solidFill>
                <a:latin typeface="Open Sans"/>
                <a:ea typeface="Open Sans"/>
                <a:cs typeface="Open Sans"/>
                <a:sym typeface="Open Sans"/>
              </a:rPr>
              <a:t>= metabolic rate at higher temperature</a:t>
            </a:r>
            <a:endParaRPr sz="2500" dirty="0"/>
          </a:p>
          <a:p>
            <a:pPr marL="457200" marR="0" lvl="1" indent="0" algn="l" rtl="0">
              <a:lnSpc>
                <a:spcPct val="80000"/>
              </a:lnSpc>
              <a:spcBef>
                <a:spcPts val="520"/>
              </a:spcBef>
              <a:spcAft>
                <a:spcPts val="0"/>
              </a:spcAft>
              <a:buClr>
                <a:schemeClr val="dk1"/>
              </a:buClr>
              <a:buFont typeface="Open Sans"/>
              <a:buNone/>
            </a:pPr>
            <a:r>
              <a:rPr lang="en-US" sz="2500" b="0" i="0" u="none" strike="noStrike" cap="none" dirty="0">
                <a:solidFill>
                  <a:schemeClr val="dk1"/>
                </a:solidFill>
                <a:latin typeface="Open Sans"/>
                <a:ea typeface="Open Sans"/>
                <a:cs typeface="Open Sans"/>
                <a:sym typeface="Open Sans"/>
              </a:rPr>
              <a:t>k</a:t>
            </a:r>
            <a:r>
              <a:rPr lang="en-US" sz="2500" b="0" i="0" u="none" strike="noStrike" cap="none" baseline="-25000" dirty="0">
                <a:solidFill>
                  <a:schemeClr val="dk1"/>
                </a:solidFill>
                <a:latin typeface="Open Sans"/>
                <a:ea typeface="Open Sans"/>
                <a:cs typeface="Open Sans"/>
                <a:sym typeface="Open Sans"/>
              </a:rPr>
              <a:t>1</a:t>
            </a:r>
            <a:r>
              <a:rPr lang="en-US" sz="2500" b="0" i="0" u="none" strike="noStrike" cap="none" dirty="0">
                <a:solidFill>
                  <a:schemeClr val="dk1"/>
                </a:solidFill>
                <a:latin typeface="Open Sans"/>
                <a:ea typeface="Open Sans"/>
                <a:cs typeface="Open Sans"/>
                <a:sym typeface="Open Sans"/>
              </a:rPr>
              <a:t>= metabolic rate at lower temperature</a:t>
            </a:r>
            <a:endParaRPr sz="2500" dirty="0"/>
          </a:p>
          <a:p>
            <a:pPr marL="457200" marR="0" lvl="1" indent="0" algn="l" rtl="0">
              <a:lnSpc>
                <a:spcPct val="80000"/>
              </a:lnSpc>
              <a:spcBef>
                <a:spcPts val="520"/>
              </a:spcBef>
              <a:spcAft>
                <a:spcPts val="0"/>
              </a:spcAft>
              <a:buClr>
                <a:schemeClr val="dk1"/>
              </a:buClr>
              <a:buFont typeface="Open Sans"/>
              <a:buNone/>
            </a:pPr>
            <a:r>
              <a:rPr lang="en-US" sz="2500" b="0" i="0" u="none" strike="noStrike" cap="none" dirty="0">
                <a:solidFill>
                  <a:schemeClr val="dk1"/>
                </a:solidFill>
                <a:latin typeface="Open Sans"/>
                <a:ea typeface="Open Sans"/>
                <a:cs typeface="Open Sans"/>
                <a:sym typeface="Open Sans"/>
              </a:rPr>
              <a:t>Q</a:t>
            </a:r>
            <a:r>
              <a:rPr lang="en-US" sz="2500" b="0" i="0" u="none" strike="noStrike" cap="none" baseline="-25000" dirty="0">
                <a:solidFill>
                  <a:schemeClr val="dk1"/>
                </a:solidFill>
                <a:latin typeface="Open Sans"/>
                <a:ea typeface="Open Sans"/>
                <a:cs typeface="Open Sans"/>
                <a:sym typeface="Open Sans"/>
              </a:rPr>
              <a:t>10</a:t>
            </a:r>
            <a:r>
              <a:rPr lang="en-US" sz="2500" b="0" i="0" u="none" strike="noStrike" cap="none" dirty="0">
                <a:solidFill>
                  <a:schemeClr val="dk1"/>
                </a:solidFill>
                <a:latin typeface="Open Sans"/>
                <a:ea typeface="Open Sans"/>
                <a:cs typeface="Open Sans"/>
                <a:sym typeface="Open Sans"/>
              </a:rPr>
              <a:t> = the factor by which the reaction rate increases when the temperature is raised by ten degrees.</a:t>
            </a:r>
            <a:endParaRPr sz="2500" dirty="0"/>
          </a:p>
          <a:p>
            <a:pPr marL="0" marR="0" lvl="0" indent="0" algn="ctr" rtl="0">
              <a:lnSpc>
                <a:spcPct val="80000"/>
              </a:lnSpc>
              <a:spcBef>
                <a:spcPts val="592"/>
              </a:spcBef>
              <a:spcAft>
                <a:spcPts val="0"/>
              </a:spcAft>
              <a:buClr>
                <a:schemeClr val="dk1"/>
              </a:buClr>
              <a:buFont typeface="Open Sans"/>
              <a:buNone/>
            </a:pPr>
            <a:endParaRPr sz="2500" b="0" i="0" u="none" strike="noStrike" cap="none" dirty="0">
              <a:solidFill>
                <a:schemeClr val="dk1"/>
              </a:solidFill>
              <a:latin typeface="Open Sans"/>
              <a:ea typeface="Open Sans"/>
              <a:cs typeface="Open Sans"/>
              <a:sym typeface="Open Sans"/>
            </a:endParaRPr>
          </a:p>
          <a:p>
            <a:pPr marL="0" marR="0" lvl="0" indent="0" algn="l" rtl="0">
              <a:lnSpc>
                <a:spcPct val="80000"/>
              </a:lnSpc>
              <a:spcBef>
                <a:spcPts val="592"/>
              </a:spcBef>
              <a:spcAft>
                <a:spcPts val="0"/>
              </a:spcAft>
              <a:buClr>
                <a:schemeClr val="dk1"/>
              </a:buClr>
              <a:buFont typeface="Open Sans"/>
              <a:buNone/>
            </a:pPr>
            <a:endParaRPr sz="2500" b="0" i="0" u="none" strike="noStrike" cap="none" dirty="0">
              <a:solidFill>
                <a:schemeClr val="dk1"/>
              </a:solidFill>
              <a:latin typeface="Open Sans"/>
              <a:ea typeface="Open Sans"/>
              <a:cs typeface="Open Sans"/>
              <a:sym typeface="Open Sans"/>
            </a:endParaRPr>
          </a:p>
          <a:p>
            <a:pPr marL="0" marR="0" lvl="0" indent="0" algn="l" rtl="0">
              <a:lnSpc>
                <a:spcPct val="80000"/>
              </a:lnSpc>
              <a:spcBef>
                <a:spcPts val="592"/>
              </a:spcBef>
              <a:spcAft>
                <a:spcPts val="0"/>
              </a:spcAft>
              <a:buClr>
                <a:schemeClr val="dk1"/>
              </a:buClr>
              <a:buFont typeface="Open Sans"/>
              <a:buNone/>
            </a:pPr>
            <a:endParaRPr sz="2500" b="0" i="0" u="none" strike="noStrike" cap="none" dirty="0">
              <a:solidFill>
                <a:schemeClr val="dk1"/>
              </a:solidFill>
              <a:latin typeface="Open Sans"/>
              <a:ea typeface="Open Sans"/>
              <a:cs typeface="Open Sans"/>
              <a:sym typeface="Open Sans"/>
            </a:endParaRPr>
          </a:p>
          <a:p>
            <a:pPr marL="0" marR="0" lvl="0" indent="0" algn="l" rtl="0">
              <a:lnSpc>
                <a:spcPct val="80000"/>
              </a:lnSpc>
              <a:spcBef>
                <a:spcPts val="592"/>
              </a:spcBef>
              <a:spcAft>
                <a:spcPts val="0"/>
              </a:spcAft>
              <a:buClr>
                <a:schemeClr val="dk1"/>
              </a:buClr>
              <a:buFont typeface="Open Sans"/>
              <a:buNone/>
            </a:pPr>
            <a:endParaRPr sz="2500" b="0" i="0" u="none" strike="noStrike" cap="none" dirty="0">
              <a:solidFill>
                <a:schemeClr val="dk1"/>
              </a:solidFill>
              <a:latin typeface="Open Sans"/>
              <a:ea typeface="Open Sans"/>
              <a:cs typeface="Open Sans"/>
              <a:sym typeface="Open Sans"/>
            </a:endParaRPr>
          </a:p>
          <a:p>
            <a:pPr marL="0" marR="0" lvl="0" indent="0" algn="l" rtl="0">
              <a:lnSpc>
                <a:spcPct val="80000"/>
              </a:lnSpc>
              <a:spcBef>
                <a:spcPts val="592"/>
              </a:spcBef>
              <a:spcAft>
                <a:spcPts val="0"/>
              </a:spcAft>
              <a:buClr>
                <a:schemeClr val="dk1"/>
              </a:buClr>
              <a:buFont typeface="Open Sans"/>
              <a:buNone/>
            </a:pPr>
            <a:endParaRPr sz="2500" b="0" i="0" u="none" strike="noStrike" cap="none" dirty="0">
              <a:solidFill>
                <a:schemeClr val="dk1"/>
              </a:solidFill>
              <a:latin typeface="Open Sans"/>
              <a:ea typeface="Open Sans"/>
              <a:cs typeface="Open Sans"/>
              <a:sym typeface="Open Sans"/>
            </a:endParaRPr>
          </a:p>
        </p:txBody>
      </p:sp>
      <p:sp>
        <p:nvSpPr>
          <p:cNvPr id="212" name="Google Shape;212;p40"/>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4400" b="0" i="0" u="none" strike="noStrike" cap="none">
                <a:solidFill>
                  <a:schemeClr val="dk1"/>
                </a:solidFill>
                <a:latin typeface="Open Sans"/>
                <a:ea typeface="Open Sans"/>
                <a:cs typeface="Open Sans"/>
                <a:sym typeface="Open Sans"/>
              </a:rPr>
              <a:t>What You Have To Do</a:t>
            </a:r>
            <a:endParaRPr sz="44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41"/>
          <p:cNvPicPr preferRelativeResize="0"/>
          <p:nvPr/>
        </p:nvPicPr>
        <p:blipFill rotWithShape="1">
          <a:blip r:embed="rId3">
            <a:alphaModFix/>
          </a:blip>
          <a:srcRect/>
          <a:stretch/>
        </p:blipFill>
        <p:spPr>
          <a:xfrm>
            <a:off x="2214747" y="786553"/>
            <a:ext cx="5131165" cy="2460765"/>
          </a:xfrm>
          <a:prstGeom prst="rect">
            <a:avLst/>
          </a:prstGeom>
          <a:noFill/>
          <a:ln>
            <a:noFill/>
          </a:ln>
        </p:spPr>
      </p:pic>
      <p:sp>
        <p:nvSpPr>
          <p:cNvPr id="218" name="Google Shape;218;p41"/>
          <p:cNvSpPr txBox="1">
            <a:spLocks noGrp="1"/>
          </p:cNvSpPr>
          <p:nvPr>
            <p:ph type="body" idx="1"/>
          </p:nvPr>
        </p:nvSpPr>
        <p:spPr>
          <a:xfrm>
            <a:off x="457200" y="3394762"/>
            <a:ext cx="8229600" cy="34632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Q</a:t>
            </a:r>
            <a:r>
              <a:rPr lang="en-US" sz="3200" b="0" i="0" u="none" strike="noStrike" cap="none" baseline="-25000">
                <a:solidFill>
                  <a:schemeClr val="dk1"/>
                </a:solidFill>
                <a:latin typeface="Open Sans"/>
                <a:ea typeface="Open Sans"/>
                <a:cs typeface="Open Sans"/>
                <a:sym typeface="Open Sans"/>
              </a:rPr>
              <a:t>10</a:t>
            </a:r>
            <a:r>
              <a:rPr lang="en-US" sz="3200" b="0" i="0" u="none" strike="noStrike" cap="none">
                <a:solidFill>
                  <a:schemeClr val="dk1"/>
                </a:solidFill>
                <a:latin typeface="Open Sans"/>
                <a:ea typeface="Open Sans"/>
                <a:cs typeface="Open Sans"/>
                <a:sym typeface="Open Sans"/>
              </a:rPr>
              <a:t> tells us how a particular process will be affected by a 10 degree change in temperature.</a:t>
            </a:r>
            <a:endParaRPr/>
          </a:p>
          <a:p>
            <a:pPr marL="0" marR="0" lvl="0" indent="0" algn="l" rtl="0">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a:p>
            <a:pPr marL="0" marR="0" lvl="0" indent="0" algn="l" rtl="0">
              <a:spcBef>
                <a:spcPts val="64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Most biological processes have a Q</a:t>
            </a:r>
            <a:r>
              <a:rPr lang="en-US" sz="3200" b="0" i="0" u="none" strike="noStrike" cap="none" baseline="-25000">
                <a:solidFill>
                  <a:schemeClr val="dk1"/>
                </a:solidFill>
                <a:latin typeface="Open Sans"/>
                <a:ea typeface="Open Sans"/>
                <a:cs typeface="Open Sans"/>
                <a:sym typeface="Open Sans"/>
              </a:rPr>
              <a:t>10</a:t>
            </a:r>
            <a:r>
              <a:rPr lang="en-US" sz="3200" b="0" i="0" u="none" strike="noStrike" cap="none">
                <a:solidFill>
                  <a:schemeClr val="dk1"/>
                </a:solidFill>
                <a:latin typeface="Open Sans"/>
                <a:ea typeface="Open Sans"/>
                <a:cs typeface="Open Sans"/>
                <a:sym typeface="Open Sans"/>
              </a:rPr>
              <a:t> value between 2 and 3</a:t>
            </a:r>
            <a:endParaRPr/>
          </a:p>
          <a:p>
            <a:pPr marL="0" marR="0" lvl="0" indent="0" algn="l" rtl="0">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a:p>
            <a:pPr marL="0" marR="0" lvl="0" indent="0" algn="l" rtl="0">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a:p>
            <a:pPr marL="0" marR="0" lvl="0" indent="0" algn="l" rtl="0">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a:p>
            <a:pPr marL="0" marR="0" lvl="0" indent="0" algn="l" rtl="0">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a:p>
            <a:pPr marL="0" marR="0" lvl="0" indent="0" algn="l" rtl="0">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a:p>
            <a:pPr marL="0" marR="0" lvl="0" indent="0" algn="l" rtl="0">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a:p>
            <a:pPr marL="457200" marR="0" lvl="1" indent="0" algn="l" rtl="0">
              <a:spcBef>
                <a:spcPts val="560"/>
              </a:spcBef>
              <a:spcAft>
                <a:spcPts val="0"/>
              </a:spcAft>
              <a:buClr>
                <a:schemeClr val="dk1"/>
              </a:buClr>
              <a:buFont typeface="Open Sans"/>
              <a:buNone/>
            </a:pPr>
            <a:endParaRPr sz="2800" b="0" i="0" u="none" strike="noStrike" cap="none">
              <a:solidFill>
                <a:schemeClr val="dk1"/>
              </a:solidFill>
              <a:latin typeface="Open Sans"/>
              <a:ea typeface="Open Sans"/>
              <a:cs typeface="Open Sans"/>
              <a:sym typeface="Open Sans"/>
            </a:endParaRPr>
          </a:p>
          <a:p>
            <a:pPr marL="0" marR="0" lvl="0" indent="0" algn="ctr" rtl="0">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a:p>
            <a:pPr marL="0" marR="0" lvl="0" indent="0" algn="l" rtl="0">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a:p>
            <a:pPr marL="0" marR="0" lvl="0" indent="0" algn="l" rtl="0">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a:p>
            <a:pPr marL="0" marR="0" lvl="0" indent="0" algn="l" rtl="0">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a:p>
            <a:pPr marL="0" marR="0" lvl="0" indent="0" algn="l" rtl="0">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p:txBody>
      </p:sp>
      <p:sp>
        <p:nvSpPr>
          <p:cNvPr id="219" name="Google Shape;219;p41"/>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4400" b="0" i="0" u="none" strike="noStrike" cap="none">
                <a:solidFill>
                  <a:schemeClr val="dk1"/>
                </a:solidFill>
                <a:latin typeface="Open Sans"/>
                <a:ea typeface="Open Sans"/>
                <a:cs typeface="Open Sans"/>
                <a:sym typeface="Open Sans"/>
              </a:rPr>
              <a:t>What It Means</a:t>
            </a:r>
            <a:endParaRPr sz="44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2"/>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4400" b="0" i="0" u="none" strike="noStrike" cap="none">
                <a:solidFill>
                  <a:schemeClr val="dk1"/>
                </a:solidFill>
                <a:latin typeface="Open Sans"/>
                <a:ea typeface="Open Sans"/>
                <a:cs typeface="Open Sans"/>
                <a:sym typeface="Open Sans"/>
              </a:rPr>
              <a:t>Sample Problem	</a:t>
            </a:r>
            <a:endParaRPr sz="4400" b="0" i="0" u="none" strike="noStrike" cap="none">
              <a:solidFill>
                <a:schemeClr val="dk1"/>
              </a:solidFill>
              <a:latin typeface="Open Sans"/>
              <a:ea typeface="Open Sans"/>
              <a:cs typeface="Open Sans"/>
              <a:sym typeface="Open Sans"/>
            </a:endParaRPr>
          </a:p>
        </p:txBody>
      </p:sp>
      <p:sp>
        <p:nvSpPr>
          <p:cNvPr id="225" name="Google Shape;225;p42"/>
          <p:cNvSpPr txBox="1">
            <a:spLocks noGrp="1"/>
          </p:cNvSpPr>
          <p:nvPr>
            <p:ph type="body" idx="1"/>
          </p:nvPr>
        </p:nvSpPr>
        <p:spPr>
          <a:xfrm>
            <a:off x="457200" y="1143000"/>
            <a:ext cx="8229600" cy="5715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Open Sans"/>
              <a:buNone/>
            </a:pPr>
            <a:r>
              <a:rPr lang="en-US" sz="3200" b="1" i="0" u="none" strike="noStrike" cap="none">
                <a:solidFill>
                  <a:schemeClr val="dk1"/>
                </a:solidFill>
                <a:latin typeface="Open Sans"/>
                <a:ea typeface="Open Sans"/>
                <a:cs typeface="Open Sans"/>
                <a:sym typeface="Open Sans"/>
              </a:rPr>
              <a:t>Data taken to determine the effect of temperature on the rate of respiration in a goldfish is given in the table below. Calculate the Q10 value for this data. </a:t>
            </a:r>
            <a:endParaRPr sz="3200" b="1" i="0" u="none" strike="noStrike" cap="none">
              <a:solidFill>
                <a:schemeClr val="dk1"/>
              </a:solidFill>
              <a:latin typeface="Open Sans"/>
              <a:ea typeface="Open Sans"/>
              <a:cs typeface="Open Sans"/>
              <a:sym typeface="Open Sans"/>
            </a:endParaRPr>
          </a:p>
          <a:p>
            <a:pPr marL="0" marR="0" lvl="0" indent="0" algn="l" rtl="0">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a:p>
            <a:pPr marL="0" marR="0" lvl="0" indent="0" algn="l" rtl="0">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a:p>
            <a:pPr marL="0" marR="0" lvl="0" indent="0" algn="l" rtl="0">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p:txBody>
      </p:sp>
      <p:graphicFrame>
        <p:nvGraphicFramePr>
          <p:cNvPr id="226" name="Google Shape;226;p42"/>
          <p:cNvGraphicFramePr/>
          <p:nvPr/>
        </p:nvGraphicFramePr>
        <p:xfrm>
          <a:off x="1524000" y="3777174"/>
          <a:ext cx="6096000" cy="1603200"/>
        </p:xfrm>
        <a:graphic>
          <a:graphicData uri="http://schemas.openxmlformats.org/drawingml/2006/table">
            <a:tbl>
              <a:tblPr firstRow="1" bandRow="1">
                <a:noFill/>
                <a:tableStyleId>{D0DCFCCE-B4AB-47E6-87FD-5279844CCE1F}</a:tableStyleId>
              </a:tblPr>
              <a:tblGrid>
                <a:gridCol w="3048000"/>
                <a:gridCol w="3048000"/>
              </a:tblGrid>
              <a:tr h="534400">
                <a:tc>
                  <a:txBody>
                    <a:bodyPr/>
                    <a:lstStyle/>
                    <a:p>
                      <a:pPr marL="0" lvl="0" indent="0" algn="l" rtl="0">
                        <a:spcBef>
                          <a:spcPts val="0"/>
                        </a:spcBef>
                        <a:spcAft>
                          <a:spcPts val="0"/>
                        </a:spcAft>
                        <a:buNone/>
                      </a:pPr>
                      <a:r>
                        <a:rPr lang="en-US"/>
                        <a:t>Temperature (°C)</a:t>
                      </a:r>
                      <a:endParaRPr/>
                    </a:p>
                  </a:txBody>
                  <a:tcPr marL="91450" marR="91450" marT="45725" marB="45725"/>
                </a:tc>
                <a:tc>
                  <a:txBody>
                    <a:bodyPr/>
                    <a:lstStyle/>
                    <a:p>
                      <a:pPr marL="0" lvl="0" indent="0" algn="l" rtl="0">
                        <a:spcBef>
                          <a:spcPts val="0"/>
                        </a:spcBef>
                        <a:spcAft>
                          <a:spcPts val="0"/>
                        </a:spcAft>
                        <a:buNone/>
                      </a:pPr>
                      <a:r>
                        <a:rPr lang="en-US"/>
                        <a:t>Heartbeats per minute</a:t>
                      </a:r>
                      <a:endParaRPr/>
                    </a:p>
                  </a:txBody>
                  <a:tcPr marL="91450" marR="91450" marT="45725" marB="45725"/>
                </a:tc>
              </a:tr>
              <a:tr h="534400">
                <a:tc>
                  <a:txBody>
                    <a:bodyPr/>
                    <a:lstStyle/>
                    <a:p>
                      <a:pPr marL="0" lvl="0" indent="0" algn="l" rtl="0">
                        <a:spcBef>
                          <a:spcPts val="0"/>
                        </a:spcBef>
                        <a:spcAft>
                          <a:spcPts val="0"/>
                        </a:spcAft>
                        <a:buNone/>
                      </a:pPr>
                      <a:r>
                        <a:rPr lang="en-US"/>
                        <a:t>20</a:t>
                      </a:r>
                      <a:endParaRPr/>
                    </a:p>
                  </a:txBody>
                  <a:tcPr marL="91450" marR="91450" marT="45725" marB="45725"/>
                </a:tc>
                <a:tc>
                  <a:txBody>
                    <a:bodyPr/>
                    <a:lstStyle/>
                    <a:p>
                      <a:pPr marL="0" lvl="0" indent="0" algn="l" rtl="0">
                        <a:spcBef>
                          <a:spcPts val="0"/>
                        </a:spcBef>
                        <a:spcAft>
                          <a:spcPts val="0"/>
                        </a:spcAft>
                        <a:buNone/>
                      </a:pPr>
                      <a:r>
                        <a:rPr lang="en-US"/>
                        <a:t>18</a:t>
                      </a:r>
                      <a:endParaRPr/>
                    </a:p>
                  </a:txBody>
                  <a:tcPr marL="91450" marR="91450" marT="45725" marB="45725"/>
                </a:tc>
              </a:tr>
              <a:tr h="534400">
                <a:tc>
                  <a:txBody>
                    <a:bodyPr/>
                    <a:lstStyle/>
                    <a:p>
                      <a:pPr marL="0" lvl="0" indent="0" algn="l" rtl="0">
                        <a:spcBef>
                          <a:spcPts val="0"/>
                        </a:spcBef>
                        <a:spcAft>
                          <a:spcPts val="0"/>
                        </a:spcAft>
                        <a:buNone/>
                      </a:pPr>
                      <a:r>
                        <a:rPr lang="en-US"/>
                        <a:t>25</a:t>
                      </a:r>
                      <a:endParaRPr/>
                    </a:p>
                  </a:txBody>
                  <a:tcPr marL="91450" marR="91450" marT="45725" marB="45725"/>
                </a:tc>
                <a:tc>
                  <a:txBody>
                    <a:bodyPr/>
                    <a:lstStyle/>
                    <a:p>
                      <a:pPr marL="0" lvl="0" indent="0" algn="l" rtl="0">
                        <a:spcBef>
                          <a:spcPts val="0"/>
                        </a:spcBef>
                        <a:spcAft>
                          <a:spcPts val="0"/>
                        </a:spcAft>
                        <a:buNone/>
                      </a:pPr>
                      <a:r>
                        <a:rPr lang="en-US"/>
                        <a:t>42</a:t>
                      </a:r>
                      <a:endParaRPr/>
                    </a:p>
                  </a:txBody>
                  <a:tcPr marL="91450" marR="91450" marT="45725" marB="45725"/>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Open Sans"/>
              <a:buNone/>
            </a:pPr>
            <a:r>
              <a:rPr lang="en-US" sz="2900" b="1" i="0" u="none" strike="noStrike" cap="small">
                <a:solidFill>
                  <a:schemeClr val="dk1"/>
                </a:solidFill>
                <a:latin typeface="Open Sans"/>
                <a:ea typeface="Open Sans"/>
                <a:cs typeface="Open Sans"/>
                <a:sym typeface="Open Sans"/>
              </a:rPr>
              <a:t/>
            </a:r>
            <a:br>
              <a:rPr lang="en-US" sz="2900" b="1" i="0" u="none" strike="noStrike" cap="small">
                <a:solidFill>
                  <a:schemeClr val="dk1"/>
                </a:solidFill>
                <a:latin typeface="Open Sans"/>
                <a:ea typeface="Open Sans"/>
                <a:cs typeface="Open Sans"/>
                <a:sym typeface="Open Sans"/>
              </a:rPr>
            </a:br>
            <a:r>
              <a:rPr lang="en-US" sz="2900" b="1" i="0" u="none" strike="noStrike" cap="small">
                <a:solidFill>
                  <a:schemeClr val="dk1"/>
                </a:solidFill>
                <a:latin typeface="Open Sans"/>
                <a:ea typeface="Open Sans"/>
                <a:cs typeface="Open Sans"/>
                <a:sym typeface="Open Sans"/>
              </a:rPr>
              <a:t>1. Enzyme Structure and Function</a:t>
            </a:r>
            <a:endParaRPr sz="2900" b="1" i="0" u="none" strike="noStrike" cap="small">
              <a:solidFill>
                <a:schemeClr val="dk1"/>
              </a:solidFill>
              <a:latin typeface="Open Sans"/>
              <a:ea typeface="Open Sans"/>
              <a:cs typeface="Open Sans"/>
              <a:sym typeface="Open Sans"/>
            </a:endParaRPr>
          </a:p>
        </p:txBody>
      </p:sp>
      <p:sp>
        <p:nvSpPr>
          <p:cNvPr id="232" name="Google Shape;232;p4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909090"/>
              </a:buClr>
              <a:buFont typeface="Open Sans"/>
              <a:buNone/>
            </a:pPr>
            <a:r>
              <a:rPr lang="en-US" sz="2000" b="1" i="0" u="none" strike="noStrike" cap="none">
                <a:solidFill>
                  <a:srgbClr val="909090"/>
                </a:solidFill>
                <a:latin typeface="Open Sans"/>
                <a:ea typeface="Open Sans"/>
                <a:cs typeface="Open Sans"/>
                <a:sym typeface="Open Sans"/>
              </a:rPr>
              <a:t>3.2: Interactions between molecules affect their structure and function. </a:t>
            </a:r>
            <a:endParaRPr sz="2000" b="1" i="0" u="none" strike="noStrike" cap="none">
              <a:solidFill>
                <a:srgbClr val="909090"/>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44"/>
          <p:cNvPicPr preferRelativeResize="0"/>
          <p:nvPr/>
        </p:nvPicPr>
        <p:blipFill rotWithShape="1">
          <a:blip r:embed="rId3">
            <a:alphaModFix/>
          </a:blip>
          <a:srcRect/>
          <a:stretch/>
        </p:blipFill>
        <p:spPr>
          <a:xfrm>
            <a:off x="4831979" y="1143000"/>
            <a:ext cx="4159500" cy="4799700"/>
          </a:xfrm>
          <a:prstGeom prst="rect">
            <a:avLst/>
          </a:prstGeom>
          <a:noFill/>
          <a:ln w="19050" cap="flat" cmpd="sng">
            <a:solidFill>
              <a:srgbClr val="000000"/>
            </a:solidFill>
            <a:prstDash val="solid"/>
            <a:round/>
            <a:headEnd type="none" w="sm" len="sm"/>
            <a:tailEnd type="none" w="sm" len="sm"/>
          </a:ln>
        </p:spPr>
      </p:pic>
      <p:sp>
        <p:nvSpPr>
          <p:cNvPr id="238" name="Google Shape;238;p44"/>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4400" b="0" i="0" u="none" strike="noStrike" cap="none">
                <a:solidFill>
                  <a:schemeClr val="dk1"/>
                </a:solidFill>
                <a:latin typeface="Open Sans"/>
                <a:ea typeface="Open Sans"/>
                <a:cs typeface="Open Sans"/>
                <a:sym typeface="Open Sans"/>
              </a:rPr>
              <a:t>Structure and Function</a:t>
            </a:r>
            <a:endParaRPr sz="4400" b="0" i="0" u="none" strike="noStrike" cap="none">
              <a:solidFill>
                <a:schemeClr val="dk1"/>
              </a:solidFill>
              <a:latin typeface="Open Sans"/>
              <a:ea typeface="Open Sans"/>
              <a:cs typeface="Open Sans"/>
              <a:sym typeface="Open Sans"/>
            </a:endParaRPr>
          </a:p>
        </p:txBody>
      </p:sp>
      <p:sp>
        <p:nvSpPr>
          <p:cNvPr id="239" name="Google Shape;239;p44"/>
          <p:cNvSpPr txBox="1">
            <a:spLocks noGrp="1"/>
          </p:cNvSpPr>
          <p:nvPr>
            <p:ph type="body" idx="1"/>
          </p:nvPr>
        </p:nvSpPr>
        <p:spPr>
          <a:xfrm>
            <a:off x="228600" y="1066800"/>
            <a:ext cx="4527300" cy="5715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Structure always determines function.</a:t>
            </a:r>
            <a:endParaRPr/>
          </a:p>
          <a:p>
            <a:pPr marL="0" marR="0" lvl="0" indent="0" algn="l" rtl="0">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a:p>
            <a:pPr marL="0" marR="0" lvl="0" indent="0" algn="l" rtl="0">
              <a:spcBef>
                <a:spcPts val="64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Molecular interactions lead to organism </a:t>
            </a:r>
            <a:r>
              <a:rPr lang="en-US" sz="3200" b="1" i="0" u="none" strike="noStrike" cap="none">
                <a:solidFill>
                  <a:schemeClr val="dk1"/>
                </a:solidFill>
                <a:latin typeface="Open Sans"/>
                <a:ea typeface="Open Sans"/>
                <a:cs typeface="Open Sans"/>
                <a:sym typeface="Open Sans"/>
              </a:rPr>
              <a:t>phenotypes</a:t>
            </a:r>
            <a:r>
              <a:rPr lang="en-US" sz="3200" b="0" i="0" u="none" strike="noStrike" cap="none">
                <a:solidFill>
                  <a:schemeClr val="dk1"/>
                </a:solidFill>
                <a:latin typeface="Open Sans"/>
                <a:ea typeface="Open Sans"/>
                <a:cs typeface="Open Sans"/>
                <a:sym typeface="Open Sans"/>
              </a:rPr>
              <a:t>.</a:t>
            </a:r>
            <a:endParaRPr/>
          </a:p>
          <a:p>
            <a:pPr marL="0" marR="0" lvl="0" indent="0" algn="l" rtl="0">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45"/>
          <p:cNvPicPr preferRelativeResize="0"/>
          <p:nvPr/>
        </p:nvPicPr>
        <p:blipFill rotWithShape="1">
          <a:blip r:embed="rId3">
            <a:alphaModFix/>
          </a:blip>
          <a:srcRect/>
          <a:stretch/>
        </p:blipFill>
        <p:spPr>
          <a:xfrm>
            <a:off x="24904" y="1203215"/>
            <a:ext cx="9144000" cy="4247388"/>
          </a:xfrm>
          <a:prstGeom prst="rect">
            <a:avLst/>
          </a:prstGeom>
          <a:noFill/>
          <a:ln>
            <a:noFill/>
          </a:ln>
        </p:spPr>
      </p:pic>
      <p:sp>
        <p:nvSpPr>
          <p:cNvPr id="245" name="Google Shape;245;p45"/>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3950" b="0" i="0" u="none" strike="noStrike" cap="none">
                <a:solidFill>
                  <a:schemeClr val="dk1"/>
                </a:solidFill>
                <a:latin typeface="Open Sans"/>
                <a:ea typeface="Open Sans"/>
                <a:cs typeface="Open Sans"/>
                <a:sym typeface="Open Sans"/>
              </a:rPr>
              <a:t>Metabolism is Controlled by Enzymes</a:t>
            </a:r>
            <a:endParaRPr sz="395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6"/>
          <p:cNvSpPr txBox="1">
            <a:spLocks noGrp="1"/>
          </p:cNvSpPr>
          <p:nvPr>
            <p:ph type="title"/>
          </p:nvPr>
        </p:nvSpPr>
        <p:spPr>
          <a:xfrm>
            <a:off x="0" y="0"/>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3200">
                <a:solidFill>
                  <a:schemeClr val="dk1"/>
                </a:solidFill>
                <a:latin typeface="Open Sans"/>
                <a:ea typeface="Open Sans"/>
                <a:cs typeface="Open Sans"/>
                <a:sym typeface="Open Sans"/>
              </a:rPr>
              <a:t>More Steps = More Control = More Complexity</a:t>
            </a:r>
            <a:endParaRPr sz="3200" b="0" i="0" u="none" strike="noStrike" cap="none">
              <a:solidFill>
                <a:schemeClr val="dk1"/>
              </a:solidFill>
              <a:latin typeface="Open Sans"/>
              <a:ea typeface="Open Sans"/>
              <a:cs typeface="Open Sans"/>
              <a:sym typeface="Open Sans"/>
            </a:endParaRPr>
          </a:p>
        </p:txBody>
      </p:sp>
      <p:pic>
        <p:nvPicPr>
          <p:cNvPr id="251" name="Google Shape;251;p46"/>
          <p:cNvPicPr preferRelativeResize="0"/>
          <p:nvPr/>
        </p:nvPicPr>
        <p:blipFill>
          <a:blip r:embed="rId3">
            <a:alphaModFix/>
          </a:blip>
          <a:stretch>
            <a:fillRect/>
          </a:stretch>
        </p:blipFill>
        <p:spPr>
          <a:xfrm>
            <a:off x="124450" y="825000"/>
            <a:ext cx="4524744" cy="6033000"/>
          </a:xfrm>
          <a:prstGeom prst="rect">
            <a:avLst/>
          </a:prstGeom>
          <a:noFill/>
          <a:ln>
            <a:noFill/>
          </a:ln>
        </p:spPr>
      </p:pic>
      <p:sp>
        <p:nvSpPr>
          <p:cNvPr id="252" name="Google Shape;252;p46"/>
          <p:cNvSpPr txBox="1"/>
          <p:nvPr/>
        </p:nvSpPr>
        <p:spPr>
          <a:xfrm>
            <a:off x="5406000" y="6221400"/>
            <a:ext cx="3738000" cy="33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Image by David S. Goodsell, The Scripps Research Institute.  All rights reserved.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47"/>
          <p:cNvPicPr preferRelativeResize="0"/>
          <p:nvPr/>
        </p:nvPicPr>
        <p:blipFill rotWithShape="1">
          <a:blip r:embed="rId3">
            <a:alphaModFix/>
          </a:blip>
          <a:srcRect/>
          <a:stretch/>
        </p:blipFill>
        <p:spPr>
          <a:xfrm>
            <a:off x="5192261" y="0"/>
            <a:ext cx="3932339" cy="6858000"/>
          </a:xfrm>
          <a:prstGeom prst="rect">
            <a:avLst/>
          </a:prstGeom>
          <a:noFill/>
          <a:ln>
            <a:noFill/>
          </a:ln>
        </p:spPr>
      </p:pic>
      <p:sp>
        <p:nvSpPr>
          <p:cNvPr id="258" name="Google Shape;258;p47"/>
          <p:cNvSpPr txBox="1">
            <a:spLocks noGrp="1"/>
          </p:cNvSpPr>
          <p:nvPr>
            <p:ph type="title"/>
          </p:nvPr>
        </p:nvSpPr>
        <p:spPr>
          <a:xfrm>
            <a:off x="457200" y="0"/>
            <a:ext cx="5120713"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3950" b="0" i="0" u="none" strike="noStrike" cap="none">
                <a:solidFill>
                  <a:schemeClr val="dk1"/>
                </a:solidFill>
                <a:latin typeface="Open Sans"/>
                <a:ea typeface="Open Sans"/>
                <a:cs typeface="Open Sans"/>
                <a:sym typeface="Open Sans"/>
              </a:rPr>
              <a:t>Enzymes are  (mostly) Proteins</a:t>
            </a:r>
            <a:endParaRPr sz="3950" b="0" i="0" u="none" strike="noStrike" cap="none">
              <a:solidFill>
                <a:schemeClr val="dk1"/>
              </a:solidFill>
              <a:latin typeface="Open Sans"/>
              <a:ea typeface="Open Sans"/>
              <a:cs typeface="Open Sans"/>
              <a:sym typeface="Open Sans"/>
            </a:endParaRPr>
          </a:p>
        </p:txBody>
      </p:sp>
      <p:sp>
        <p:nvSpPr>
          <p:cNvPr id="259" name="Google Shape;259;p47"/>
          <p:cNvSpPr txBox="1">
            <a:spLocks noGrp="1"/>
          </p:cNvSpPr>
          <p:nvPr>
            <p:ph type="body" idx="1"/>
          </p:nvPr>
        </p:nvSpPr>
        <p:spPr>
          <a:xfrm>
            <a:off x="457200" y="1143000"/>
            <a:ext cx="4954703" cy="5715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a:p>
            <a:pPr marL="0" marR="0" lvl="0" indent="0" algn="l" rtl="0">
              <a:spcBef>
                <a:spcPts val="640"/>
              </a:spcBef>
              <a:spcAft>
                <a:spcPts val="0"/>
              </a:spcAft>
              <a:buClr>
                <a:schemeClr val="dk1"/>
              </a:buClr>
              <a:buFont typeface="Open Sans"/>
              <a:buNone/>
            </a:pPr>
            <a:r>
              <a:rPr lang="en-US" sz="3200" b="1" i="0" u="none" strike="noStrike" cap="none">
                <a:solidFill>
                  <a:schemeClr val="dk1"/>
                </a:solidFill>
                <a:latin typeface="Open Sans"/>
                <a:ea typeface="Open Sans"/>
                <a:cs typeface="Open Sans"/>
                <a:sym typeface="Open Sans"/>
              </a:rPr>
              <a:t>Enzymes</a:t>
            </a:r>
            <a:r>
              <a:rPr lang="en-US" sz="3200" b="0" i="0" u="none" strike="noStrike" cap="none">
                <a:solidFill>
                  <a:schemeClr val="dk1"/>
                </a:solidFill>
                <a:latin typeface="Open Sans"/>
                <a:ea typeface="Open Sans"/>
                <a:cs typeface="Open Sans"/>
                <a:sym typeface="Open Sans"/>
              </a:rPr>
              <a:t> are molecules that serve as biological </a:t>
            </a:r>
            <a:r>
              <a:rPr lang="en-US" sz="3200" b="1" i="0" u="none" strike="noStrike" cap="none">
                <a:solidFill>
                  <a:schemeClr val="dk1"/>
                </a:solidFill>
                <a:latin typeface="Open Sans"/>
                <a:ea typeface="Open Sans"/>
                <a:cs typeface="Open Sans"/>
                <a:sym typeface="Open Sans"/>
              </a:rPr>
              <a:t>catalysts</a:t>
            </a:r>
            <a:r>
              <a:rPr lang="en-US" sz="3200" b="0" i="0" u="none" strike="noStrike" cap="none">
                <a:solidFill>
                  <a:schemeClr val="dk1"/>
                </a:solidFill>
                <a:latin typeface="Open Sans"/>
                <a:ea typeface="Open Sans"/>
                <a:cs typeface="Open Sans"/>
                <a:sym typeface="Open Sans"/>
              </a:rPr>
              <a:t>.</a:t>
            </a:r>
            <a:endParaRPr/>
          </a:p>
          <a:p>
            <a:pPr marL="0" marR="0" lvl="0" indent="0" algn="l" rtl="0">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a:p>
            <a:pPr marL="0" marR="0" lvl="0" indent="0" algn="l" rtl="0">
              <a:spcBef>
                <a:spcPts val="64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Some RNA molecules also have catalytic properties.</a:t>
            </a:r>
            <a:endParaRPr sz="3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21"/>
          <p:cNvPicPr preferRelativeResize="0"/>
          <p:nvPr/>
        </p:nvPicPr>
        <p:blipFill rotWithShape="1">
          <a:blip r:embed="rId3">
            <a:alphaModFix/>
          </a:blip>
          <a:srcRect/>
          <a:stretch/>
        </p:blipFill>
        <p:spPr>
          <a:xfrm>
            <a:off x="4629993" y="3261959"/>
            <a:ext cx="4270948" cy="3416758"/>
          </a:xfrm>
          <a:prstGeom prst="rect">
            <a:avLst/>
          </a:prstGeom>
          <a:noFill/>
          <a:ln w="38100" cap="sq" cmpd="sng">
            <a:solidFill>
              <a:srgbClr val="000000"/>
            </a:solidFill>
            <a:prstDash val="solid"/>
            <a:miter lim="8000"/>
            <a:headEnd type="none" w="sm" len="sm"/>
            <a:tailEnd type="none" w="sm" len="sm"/>
          </a:ln>
        </p:spPr>
      </p:pic>
      <p:sp>
        <p:nvSpPr>
          <p:cNvPr id="80" name="Google Shape;80;p21"/>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3950" b="0" i="0" u="none" strike="noStrike" cap="none">
                <a:solidFill>
                  <a:schemeClr val="dk1"/>
                </a:solidFill>
                <a:latin typeface="Open Sans"/>
                <a:ea typeface="Open Sans"/>
                <a:cs typeface="Open Sans"/>
                <a:sym typeface="Open Sans"/>
              </a:rPr>
              <a:t>The First Law of Thermodynamics</a:t>
            </a:r>
            <a:endParaRPr sz="3950" b="0" i="0" u="none" strike="noStrike" cap="none">
              <a:solidFill>
                <a:schemeClr val="dk1"/>
              </a:solidFill>
              <a:latin typeface="Open Sans"/>
              <a:ea typeface="Open Sans"/>
              <a:cs typeface="Open Sans"/>
              <a:sym typeface="Open Sans"/>
            </a:endParaRPr>
          </a:p>
        </p:txBody>
      </p:sp>
      <p:sp>
        <p:nvSpPr>
          <p:cNvPr id="81" name="Google Shape;81;p21"/>
          <p:cNvSpPr txBox="1">
            <a:spLocks noGrp="1"/>
          </p:cNvSpPr>
          <p:nvPr>
            <p:ph type="body" idx="1"/>
          </p:nvPr>
        </p:nvSpPr>
        <p:spPr>
          <a:xfrm>
            <a:off x="307791" y="879816"/>
            <a:ext cx="8515603" cy="59200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Energy cannot be created or destroyed, only transformed.</a:t>
            </a:r>
            <a:endParaRPr sz="3200" b="0" i="0" u="none" strike="noStrike" cap="none">
              <a:solidFill>
                <a:schemeClr val="dk1"/>
              </a:solidFill>
              <a:latin typeface="Open Sans"/>
              <a:ea typeface="Open Sans"/>
              <a:cs typeface="Open Sans"/>
              <a:sym typeface="Open Sans"/>
            </a:endParaRPr>
          </a:p>
          <a:p>
            <a:pPr marL="0" marR="0" lvl="0" indent="0" algn="l" rtl="0">
              <a:lnSpc>
                <a:spcPct val="90000"/>
              </a:lnSpc>
              <a:spcBef>
                <a:spcPts val="64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Living systems need to continually acquire and transform energy </a:t>
            </a:r>
            <a:endParaRPr/>
          </a:p>
          <a:p>
            <a:pPr marL="0" marR="0" lvl="0" indent="0" algn="l" rtl="0">
              <a:lnSpc>
                <a:spcPct val="90000"/>
              </a:lnSpc>
              <a:spcBef>
                <a:spcPts val="64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in order to remain </a:t>
            </a:r>
            <a:endParaRPr/>
          </a:p>
          <a:p>
            <a:pPr marL="0" marR="0" lvl="0" indent="0" algn="l" rtl="0">
              <a:lnSpc>
                <a:spcPct val="90000"/>
              </a:lnSpc>
              <a:spcBef>
                <a:spcPts val="64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alive.</a:t>
            </a:r>
            <a:endParaRPr sz="3200" b="0" i="0" u="none" strike="noStrike" cap="none">
              <a:solidFill>
                <a:schemeClr val="dk1"/>
              </a:solidFill>
              <a:latin typeface="Open Sans"/>
              <a:ea typeface="Open Sans"/>
              <a:cs typeface="Open Sans"/>
              <a:sym typeface="Open Sans"/>
            </a:endParaRPr>
          </a:p>
          <a:p>
            <a:pPr marL="0" marR="0" lvl="0" indent="0" algn="l" rtl="0">
              <a:lnSpc>
                <a:spcPct val="90000"/>
              </a:lnSpc>
              <a:spcBef>
                <a:spcPts val="64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 </a:t>
            </a:r>
            <a:endParaRPr/>
          </a:p>
          <a:p>
            <a:pPr marL="0" marR="0" lvl="0" indent="0" algn="l" rtl="0">
              <a:lnSpc>
                <a:spcPct val="90000"/>
              </a:lnSpc>
              <a:spcBef>
                <a:spcPts val="640"/>
              </a:spcBef>
              <a:spcAft>
                <a:spcPts val="0"/>
              </a:spcAft>
              <a:buClr>
                <a:schemeClr val="dk1"/>
              </a:buClr>
              <a:buFont typeface="Open Sans"/>
              <a:buNone/>
            </a:pPr>
            <a:r>
              <a:rPr lang="en-US" sz="3200" b="1" i="0" u="none" strike="noStrike" cap="none">
                <a:solidFill>
                  <a:schemeClr val="dk1"/>
                </a:solidFill>
                <a:latin typeface="Open Sans"/>
                <a:ea typeface="Open Sans"/>
                <a:cs typeface="Open Sans"/>
                <a:sym typeface="Open Sans"/>
              </a:rPr>
              <a:t>“Free energy”</a:t>
            </a:r>
            <a:r>
              <a:rPr lang="en-US" sz="3200" b="0" i="0" u="none" strike="noStrike" cap="none">
                <a:solidFill>
                  <a:schemeClr val="dk1"/>
                </a:solidFill>
                <a:latin typeface="Open Sans"/>
                <a:ea typeface="Open Sans"/>
                <a:cs typeface="Open Sans"/>
                <a:sym typeface="Open Sans"/>
              </a:rPr>
              <a:t>:  The </a:t>
            </a:r>
            <a:endParaRPr sz="3200" b="0" i="0" u="none" strike="noStrike" cap="none">
              <a:solidFill>
                <a:schemeClr val="dk1"/>
              </a:solidFill>
              <a:latin typeface="Open Sans"/>
              <a:ea typeface="Open Sans"/>
              <a:cs typeface="Open Sans"/>
              <a:sym typeface="Open Sans"/>
            </a:endParaRPr>
          </a:p>
          <a:p>
            <a:pPr marL="0" marR="0" lvl="0" indent="0" algn="l" rtl="0">
              <a:lnSpc>
                <a:spcPct val="90000"/>
              </a:lnSpc>
              <a:spcBef>
                <a:spcPts val="64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energy available in a </a:t>
            </a:r>
            <a:endParaRPr sz="3200" b="0" i="0" u="none" strike="noStrike" cap="none">
              <a:solidFill>
                <a:schemeClr val="dk1"/>
              </a:solidFill>
              <a:latin typeface="Open Sans"/>
              <a:ea typeface="Open Sans"/>
              <a:cs typeface="Open Sans"/>
              <a:sym typeface="Open Sans"/>
            </a:endParaRPr>
          </a:p>
          <a:p>
            <a:pPr marL="0" marR="0" lvl="0" indent="0" algn="l" rtl="0">
              <a:lnSpc>
                <a:spcPct val="90000"/>
              </a:lnSpc>
              <a:spcBef>
                <a:spcPts val="64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system to do work.</a:t>
            </a:r>
            <a:endParaRPr/>
          </a:p>
          <a:p>
            <a:pPr marL="0" marR="0" lvl="0" indent="0" algn="l" rtl="0">
              <a:lnSpc>
                <a:spcPct val="90000"/>
              </a:lnSpc>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48"/>
          <p:cNvPicPr preferRelativeResize="0"/>
          <p:nvPr/>
        </p:nvPicPr>
        <p:blipFill rotWithShape="1">
          <a:blip r:embed="rId3">
            <a:alphaModFix/>
          </a:blip>
          <a:srcRect/>
          <a:stretch/>
        </p:blipFill>
        <p:spPr>
          <a:xfrm>
            <a:off x="2745622" y="2158039"/>
            <a:ext cx="5998674" cy="4699961"/>
          </a:xfrm>
          <a:prstGeom prst="rect">
            <a:avLst/>
          </a:prstGeom>
          <a:noFill/>
          <a:ln>
            <a:noFill/>
          </a:ln>
        </p:spPr>
      </p:pic>
      <p:sp>
        <p:nvSpPr>
          <p:cNvPr id="265" name="Google Shape;265;p48"/>
          <p:cNvSpPr txBox="1">
            <a:spLocks noGrp="1"/>
          </p:cNvSpPr>
          <p:nvPr>
            <p:ph type="title"/>
          </p:nvPr>
        </p:nvSpPr>
        <p:spPr>
          <a:xfrm>
            <a:off x="457200" y="0"/>
            <a:ext cx="8142082"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4400" b="0" i="0" u="none" strike="noStrike" cap="none">
                <a:solidFill>
                  <a:schemeClr val="dk1"/>
                </a:solidFill>
                <a:latin typeface="Open Sans"/>
                <a:ea typeface="Open Sans"/>
                <a:cs typeface="Open Sans"/>
                <a:sym typeface="Open Sans"/>
              </a:rPr>
              <a:t>Catalysis</a:t>
            </a:r>
            <a:endParaRPr sz="4400" b="0" i="0" u="none" strike="noStrike" cap="none">
              <a:solidFill>
                <a:schemeClr val="dk1"/>
              </a:solidFill>
              <a:latin typeface="Open Sans"/>
              <a:ea typeface="Open Sans"/>
              <a:cs typeface="Open Sans"/>
              <a:sym typeface="Open Sans"/>
            </a:endParaRPr>
          </a:p>
        </p:txBody>
      </p:sp>
      <p:sp>
        <p:nvSpPr>
          <p:cNvPr id="266" name="Google Shape;266;p48"/>
          <p:cNvSpPr txBox="1">
            <a:spLocks noGrp="1"/>
          </p:cNvSpPr>
          <p:nvPr>
            <p:ph type="body" idx="1"/>
          </p:nvPr>
        </p:nvSpPr>
        <p:spPr>
          <a:xfrm>
            <a:off x="199211" y="1076599"/>
            <a:ext cx="8944789" cy="174545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Open Sans"/>
              <a:buNone/>
            </a:pPr>
            <a:r>
              <a:rPr lang="en-US" sz="2950" b="1" i="0" u="none" strike="noStrike" cap="none">
                <a:solidFill>
                  <a:schemeClr val="dk1"/>
                </a:solidFill>
                <a:latin typeface="Open Sans"/>
                <a:ea typeface="Open Sans"/>
                <a:cs typeface="Open Sans"/>
                <a:sym typeface="Open Sans"/>
              </a:rPr>
              <a:t>Catalysts</a:t>
            </a:r>
            <a:r>
              <a:rPr lang="en-US" sz="2950" b="0" i="0" u="none" strike="noStrike" cap="none">
                <a:solidFill>
                  <a:schemeClr val="dk1"/>
                </a:solidFill>
                <a:latin typeface="Open Sans"/>
                <a:ea typeface="Open Sans"/>
                <a:cs typeface="Open Sans"/>
                <a:sym typeface="Open Sans"/>
              </a:rPr>
              <a:t>:  Substances that increase the rate of a chemical reaction by lowering the activation energy of the reaction, without participating in the reaction.</a:t>
            </a:r>
            <a:endParaRPr sz="295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49"/>
          <p:cNvPicPr preferRelativeResize="0"/>
          <p:nvPr/>
        </p:nvPicPr>
        <p:blipFill rotWithShape="1">
          <a:blip r:embed="rId3">
            <a:alphaModFix/>
          </a:blip>
          <a:srcRect/>
          <a:stretch/>
        </p:blipFill>
        <p:spPr>
          <a:xfrm>
            <a:off x="-58103" y="3169965"/>
            <a:ext cx="9144000" cy="3570732"/>
          </a:xfrm>
          <a:prstGeom prst="rect">
            <a:avLst/>
          </a:prstGeom>
          <a:noFill/>
          <a:ln>
            <a:noFill/>
          </a:ln>
        </p:spPr>
      </p:pic>
      <p:sp>
        <p:nvSpPr>
          <p:cNvPr id="272" name="Google Shape;272;p49"/>
          <p:cNvSpPr txBox="1"/>
          <p:nvPr/>
        </p:nvSpPr>
        <p:spPr>
          <a:xfrm>
            <a:off x="0" y="0"/>
            <a:ext cx="9144000" cy="3378162"/>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Font typeface="Open Sans"/>
              <a:buNone/>
            </a:pPr>
            <a:r>
              <a:rPr lang="en-US" sz="2600" b="0" i="0" u="none" strike="noStrike" cap="none">
                <a:solidFill>
                  <a:schemeClr val="dk1"/>
                </a:solidFill>
                <a:latin typeface="Open Sans"/>
                <a:ea typeface="Open Sans"/>
                <a:cs typeface="Open Sans"/>
                <a:sym typeface="Open Sans"/>
              </a:rPr>
              <a:t>Enzymes work by physically positioning reactants (“</a:t>
            </a:r>
            <a:r>
              <a:rPr lang="en-US" sz="2600" b="1" i="0" u="none" strike="noStrike" cap="none">
                <a:solidFill>
                  <a:schemeClr val="dk1"/>
                </a:solidFill>
                <a:latin typeface="Open Sans"/>
                <a:ea typeface="Open Sans"/>
                <a:cs typeface="Open Sans"/>
                <a:sym typeface="Open Sans"/>
              </a:rPr>
              <a:t>substrate</a:t>
            </a:r>
            <a:r>
              <a:rPr lang="en-US" sz="2600" b="0" i="0" u="none" strike="noStrike" cap="none">
                <a:solidFill>
                  <a:schemeClr val="dk1"/>
                </a:solidFill>
                <a:latin typeface="Open Sans"/>
                <a:ea typeface="Open Sans"/>
                <a:cs typeface="Open Sans"/>
                <a:sym typeface="Open Sans"/>
              </a:rPr>
              <a:t>”) in ways that increase the likelihood of chemical bonds being broken or formed.  </a:t>
            </a:r>
            <a:endParaRPr sz="2600" b="0" i="0" u="none" strike="noStrike" cap="none">
              <a:solidFill>
                <a:schemeClr val="dk1"/>
              </a:solidFill>
              <a:latin typeface="Open Sans"/>
              <a:ea typeface="Open Sans"/>
              <a:cs typeface="Open Sans"/>
              <a:sym typeface="Open Sans"/>
            </a:endParaRPr>
          </a:p>
          <a:p>
            <a:pPr marL="0" marR="0" lvl="0" indent="0" algn="l" rtl="0">
              <a:lnSpc>
                <a:spcPct val="80000"/>
              </a:lnSpc>
              <a:spcBef>
                <a:spcPts val="592"/>
              </a:spcBef>
              <a:spcAft>
                <a:spcPts val="0"/>
              </a:spcAft>
              <a:buClr>
                <a:schemeClr val="dk1"/>
              </a:buClr>
              <a:buFont typeface="Open Sans"/>
              <a:buNone/>
            </a:pPr>
            <a:endParaRPr sz="2600" b="0" i="0" u="none" strike="noStrike" cap="none">
              <a:solidFill>
                <a:schemeClr val="dk1"/>
              </a:solidFill>
              <a:latin typeface="Open Sans"/>
              <a:ea typeface="Open Sans"/>
              <a:cs typeface="Open Sans"/>
              <a:sym typeface="Open Sans"/>
            </a:endParaRPr>
          </a:p>
          <a:p>
            <a:pPr marL="0" marR="0" lvl="0" indent="0" algn="l" rtl="0">
              <a:lnSpc>
                <a:spcPct val="80000"/>
              </a:lnSpc>
              <a:spcBef>
                <a:spcPts val="590"/>
              </a:spcBef>
              <a:spcAft>
                <a:spcPts val="0"/>
              </a:spcAft>
              <a:buClr>
                <a:schemeClr val="dk1"/>
              </a:buClr>
              <a:buFont typeface="Open Sans"/>
              <a:buNone/>
            </a:pPr>
            <a:r>
              <a:rPr lang="en-US" sz="2600" b="0" i="0" u="none" strike="noStrike" cap="none">
                <a:solidFill>
                  <a:schemeClr val="dk1"/>
                </a:solidFill>
                <a:latin typeface="Open Sans"/>
                <a:ea typeface="Open Sans"/>
                <a:cs typeface="Open Sans"/>
                <a:sym typeface="Open Sans"/>
              </a:rPr>
              <a:t>Enzymes are highly specific for the substrates that they interact with.  The name of an enzyme tells you about its substrate in the first part of its name, and ends in </a:t>
            </a:r>
            <a:r>
              <a:rPr lang="en-US" sz="2600" b="1" i="0" u="none" strike="noStrike" cap="none">
                <a:solidFill>
                  <a:schemeClr val="dk1"/>
                </a:solidFill>
                <a:latin typeface="Open Sans"/>
                <a:ea typeface="Open Sans"/>
                <a:cs typeface="Open Sans"/>
                <a:sym typeface="Open Sans"/>
              </a:rPr>
              <a:t>–ase</a:t>
            </a:r>
            <a:r>
              <a:rPr lang="en-US" sz="2600" b="0" i="0" u="none" strike="noStrike" cap="none">
                <a:solidFill>
                  <a:schemeClr val="dk1"/>
                </a:solidFill>
                <a:latin typeface="Open Sans"/>
                <a:ea typeface="Open Sans"/>
                <a:cs typeface="Open Sans"/>
                <a:sym typeface="Open Sans"/>
              </a:rPr>
              <a:t>. (Ex. lipase)</a:t>
            </a:r>
            <a:endParaRPr sz="26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50"/>
          <p:cNvPicPr preferRelativeResize="0"/>
          <p:nvPr/>
        </p:nvPicPr>
        <p:blipFill rotWithShape="1">
          <a:blip r:embed="rId3">
            <a:alphaModFix/>
          </a:blip>
          <a:srcRect/>
          <a:stretch/>
        </p:blipFill>
        <p:spPr>
          <a:xfrm>
            <a:off x="-58103" y="3169965"/>
            <a:ext cx="9144000" cy="3570732"/>
          </a:xfrm>
          <a:prstGeom prst="rect">
            <a:avLst/>
          </a:prstGeom>
          <a:noFill/>
          <a:ln>
            <a:noFill/>
          </a:ln>
        </p:spPr>
      </p:pic>
      <p:sp>
        <p:nvSpPr>
          <p:cNvPr id="278" name="Google Shape;278;p50"/>
          <p:cNvSpPr txBox="1"/>
          <p:nvPr/>
        </p:nvSpPr>
        <p:spPr>
          <a:xfrm>
            <a:off x="0" y="0"/>
            <a:ext cx="9144000" cy="33781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Open Sans"/>
              <a:buNone/>
            </a:pPr>
            <a:r>
              <a:rPr lang="en-US" sz="3200" b="1" i="0" u="none" strike="noStrike" cap="none">
                <a:solidFill>
                  <a:schemeClr val="dk1"/>
                </a:solidFill>
                <a:latin typeface="Open Sans"/>
                <a:ea typeface="Open Sans"/>
                <a:cs typeface="Open Sans"/>
                <a:sym typeface="Open Sans"/>
              </a:rPr>
              <a:t>Induced Fit Model</a:t>
            </a:r>
            <a:r>
              <a:rPr lang="en-US" sz="3200" b="0" i="0" u="none" strike="noStrike" cap="none">
                <a:solidFill>
                  <a:schemeClr val="dk1"/>
                </a:solidFill>
                <a:latin typeface="Open Sans"/>
                <a:ea typeface="Open Sans"/>
                <a:cs typeface="Open Sans"/>
                <a:sym typeface="Open Sans"/>
              </a:rPr>
              <a:t>:  </a:t>
            </a:r>
            <a:endParaRPr/>
          </a:p>
          <a:p>
            <a:pPr marL="0" marR="0" lvl="0" indent="0" algn="l" rtl="0">
              <a:lnSpc>
                <a:spcPct val="90000"/>
              </a:lnSpc>
              <a:spcBef>
                <a:spcPts val="64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Substrate molecules physically bind to an area of the enzyme called the “</a:t>
            </a:r>
            <a:r>
              <a:rPr lang="en-US" sz="3200" b="1" i="0" u="none" strike="noStrike" cap="none">
                <a:solidFill>
                  <a:schemeClr val="dk1"/>
                </a:solidFill>
                <a:latin typeface="Open Sans"/>
                <a:ea typeface="Open Sans"/>
                <a:cs typeface="Open Sans"/>
                <a:sym typeface="Open Sans"/>
              </a:rPr>
              <a:t>active site</a:t>
            </a:r>
            <a:r>
              <a:rPr lang="en-US" sz="3200" b="0" i="0" u="none" strike="noStrike" cap="none">
                <a:solidFill>
                  <a:schemeClr val="dk1"/>
                </a:solidFill>
                <a:latin typeface="Open Sans"/>
                <a:ea typeface="Open Sans"/>
                <a:cs typeface="Open Sans"/>
                <a:sym typeface="Open Sans"/>
              </a:rPr>
              <a:t>”.  The binding causes the conformation of the enzyme to change slightly, catalyzing the reaction.</a:t>
            </a:r>
            <a:endParaRPr/>
          </a:p>
          <a:p>
            <a:pPr marL="0" marR="0" lvl="0" indent="0" algn="l" rtl="0">
              <a:lnSpc>
                <a:spcPct val="90000"/>
              </a:lnSpc>
              <a:spcBef>
                <a:spcPts val="64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  </a:t>
            </a:r>
            <a:endParaRPr sz="3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51"/>
          <p:cNvPicPr preferRelativeResize="0"/>
          <p:nvPr/>
        </p:nvPicPr>
        <p:blipFill rotWithShape="1">
          <a:blip r:embed="rId3">
            <a:alphaModFix/>
          </a:blip>
          <a:srcRect/>
          <a:stretch/>
        </p:blipFill>
        <p:spPr>
          <a:xfrm>
            <a:off x="0" y="2981754"/>
            <a:ext cx="4133632" cy="3876245"/>
          </a:xfrm>
          <a:prstGeom prst="rect">
            <a:avLst/>
          </a:prstGeom>
          <a:noFill/>
          <a:ln>
            <a:noFill/>
          </a:ln>
        </p:spPr>
      </p:pic>
      <p:sp>
        <p:nvSpPr>
          <p:cNvPr id="284" name="Google Shape;284;p51"/>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4400" b="0" i="0" u="none" strike="noStrike" cap="none">
                <a:solidFill>
                  <a:schemeClr val="dk1"/>
                </a:solidFill>
                <a:latin typeface="Open Sans"/>
                <a:ea typeface="Open Sans"/>
                <a:cs typeface="Open Sans"/>
                <a:sym typeface="Open Sans"/>
              </a:rPr>
              <a:t>Co-factors/Co-enzymes</a:t>
            </a:r>
            <a:endParaRPr sz="4400" b="0" i="0" u="none" strike="noStrike" cap="none">
              <a:solidFill>
                <a:schemeClr val="dk1"/>
              </a:solidFill>
              <a:latin typeface="Open Sans"/>
              <a:ea typeface="Open Sans"/>
              <a:cs typeface="Open Sans"/>
              <a:sym typeface="Open Sans"/>
            </a:endParaRPr>
          </a:p>
        </p:txBody>
      </p:sp>
      <p:sp>
        <p:nvSpPr>
          <p:cNvPr id="285" name="Google Shape;285;p51"/>
          <p:cNvSpPr txBox="1">
            <a:spLocks noGrp="1"/>
          </p:cNvSpPr>
          <p:nvPr>
            <p:ph type="body" idx="1"/>
          </p:nvPr>
        </p:nvSpPr>
        <p:spPr>
          <a:xfrm>
            <a:off x="174715" y="1143000"/>
            <a:ext cx="8816409" cy="5715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many enzymes require organic (</a:t>
            </a:r>
            <a:r>
              <a:rPr lang="en-US" sz="3200" b="1" i="0" u="none" strike="noStrike" cap="none">
                <a:solidFill>
                  <a:schemeClr val="dk1"/>
                </a:solidFill>
                <a:latin typeface="Open Sans"/>
                <a:ea typeface="Open Sans"/>
                <a:cs typeface="Open Sans"/>
                <a:sym typeface="Open Sans"/>
              </a:rPr>
              <a:t>co-enzymes</a:t>
            </a:r>
            <a:r>
              <a:rPr lang="en-US" sz="3200" b="0" i="0" u="none" strike="noStrike" cap="none">
                <a:solidFill>
                  <a:schemeClr val="dk1"/>
                </a:solidFill>
                <a:latin typeface="Open Sans"/>
                <a:ea typeface="Open Sans"/>
                <a:cs typeface="Open Sans"/>
                <a:sym typeface="Open Sans"/>
              </a:rPr>
              <a:t>:  “vitamins”) or inorganic (</a:t>
            </a:r>
            <a:r>
              <a:rPr lang="en-US" sz="3200" b="1" i="0" u="none" strike="noStrike" cap="none">
                <a:solidFill>
                  <a:schemeClr val="dk1"/>
                </a:solidFill>
                <a:latin typeface="Open Sans"/>
                <a:ea typeface="Open Sans"/>
                <a:cs typeface="Open Sans"/>
                <a:sym typeface="Open Sans"/>
              </a:rPr>
              <a:t>co-factors</a:t>
            </a:r>
            <a:r>
              <a:rPr lang="en-US" sz="3200" b="0" i="0" u="none" strike="noStrike" cap="none">
                <a:solidFill>
                  <a:schemeClr val="dk1"/>
                </a:solidFill>
                <a:latin typeface="Open Sans"/>
                <a:ea typeface="Open Sans"/>
                <a:cs typeface="Open Sans"/>
                <a:sym typeface="Open Sans"/>
              </a:rPr>
              <a:t>:  “minerals”) groups of atoms to be complexed with the enzyme. </a:t>
            </a:r>
            <a:endParaRPr sz="3200" b="0" i="0" u="none" strike="noStrike" cap="none">
              <a:solidFill>
                <a:schemeClr val="dk1"/>
              </a:solidFill>
              <a:latin typeface="Open Sans"/>
              <a:ea typeface="Open Sans"/>
              <a:cs typeface="Open Sans"/>
              <a:sym typeface="Open Sans"/>
            </a:endParaRPr>
          </a:p>
          <a:p>
            <a:pPr marL="0" marR="0" lvl="0" indent="0" algn="l" rtl="0">
              <a:spcBef>
                <a:spcPts val="64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									Ex.  Many enzymes 										involved in interacting 									with DNA require zinc</a:t>
            </a:r>
            <a:r>
              <a:rPr lang="en-US" sz="3200" b="0" i="0" u="none" strike="noStrike" cap="none" baseline="30000">
                <a:solidFill>
                  <a:schemeClr val="dk1"/>
                </a:solidFill>
                <a:latin typeface="Open Sans"/>
                <a:ea typeface="Open Sans"/>
                <a:cs typeface="Open Sans"/>
                <a:sym typeface="Open Sans"/>
              </a:rPr>
              <a:t>2+ </a:t>
            </a:r>
            <a:r>
              <a:rPr lang="en-US" sz="3200" b="0" i="0" u="none" strike="noStrike" cap="none">
                <a:solidFill>
                  <a:schemeClr val="dk1"/>
                </a:solidFill>
                <a:latin typeface="Open Sans"/>
                <a:ea typeface="Open Sans"/>
                <a:cs typeface="Open Sans"/>
                <a:sym typeface="Open Sans"/>
              </a:rPr>
              <a:t>									ions as co-factors 											(green spheres).</a:t>
            </a:r>
            <a:endParaRPr sz="3200" b="0" i="0" u="none" strike="noStrike" cap="none">
              <a:solidFill>
                <a:schemeClr val="dk1"/>
              </a:solidFill>
              <a:latin typeface="Open Sans"/>
              <a:ea typeface="Open Sans"/>
              <a:cs typeface="Open Sans"/>
              <a:sym typeface="Open Sans"/>
            </a:endParaRPr>
          </a:p>
          <a:p>
            <a:pPr marL="0" marR="0" lvl="0" indent="0" algn="l" rtl="0">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2"/>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4400">
                <a:solidFill>
                  <a:schemeClr val="dk1"/>
                </a:solidFill>
                <a:latin typeface="Open Sans"/>
                <a:ea typeface="Open Sans"/>
                <a:cs typeface="Open Sans"/>
                <a:sym typeface="Open Sans"/>
              </a:rPr>
              <a:t>Ex. Vitamin C</a:t>
            </a:r>
            <a:endParaRPr sz="4400" b="0" i="0" u="none" strike="noStrike" cap="none">
              <a:solidFill>
                <a:schemeClr val="dk1"/>
              </a:solidFill>
              <a:latin typeface="Open Sans"/>
              <a:ea typeface="Open Sans"/>
              <a:cs typeface="Open Sans"/>
              <a:sym typeface="Open Sans"/>
            </a:endParaRPr>
          </a:p>
        </p:txBody>
      </p:sp>
      <p:pic>
        <p:nvPicPr>
          <p:cNvPr id="291" name="Google Shape;291;p52"/>
          <p:cNvPicPr preferRelativeResize="0"/>
          <p:nvPr/>
        </p:nvPicPr>
        <p:blipFill>
          <a:blip r:embed="rId3">
            <a:alphaModFix/>
          </a:blip>
          <a:stretch>
            <a:fillRect/>
          </a:stretch>
        </p:blipFill>
        <p:spPr>
          <a:xfrm>
            <a:off x="0" y="782275"/>
            <a:ext cx="9144000" cy="5486400"/>
          </a:xfrm>
          <a:prstGeom prst="rect">
            <a:avLst/>
          </a:prstGeom>
          <a:noFill/>
          <a:ln>
            <a:noFill/>
          </a:ln>
        </p:spPr>
      </p:pic>
      <p:sp>
        <p:nvSpPr>
          <p:cNvPr id="292" name="Google Shape;292;p52"/>
          <p:cNvSpPr txBox="1"/>
          <p:nvPr/>
        </p:nvSpPr>
        <p:spPr>
          <a:xfrm>
            <a:off x="5406000" y="6221400"/>
            <a:ext cx="3738000" cy="33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Image by David S. Goodsell, The Scripps Research Institute.  All rights reserved.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5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Open Sans"/>
              <a:buNone/>
            </a:pPr>
            <a:r>
              <a:rPr lang="en-US" sz="3200" b="1" i="0" u="none" strike="noStrike" cap="small">
                <a:solidFill>
                  <a:schemeClr val="dk1"/>
                </a:solidFill>
                <a:latin typeface="Open Sans"/>
                <a:ea typeface="Open Sans"/>
                <a:cs typeface="Open Sans"/>
                <a:sym typeface="Open Sans"/>
              </a:rPr>
              <a:t>2. Regulation of Enzyme Activity</a:t>
            </a:r>
            <a:endParaRPr sz="3200" b="1" i="0" u="none" strike="noStrike" cap="small">
              <a:solidFill>
                <a:schemeClr val="dk1"/>
              </a:solidFill>
              <a:latin typeface="Open Sans"/>
              <a:ea typeface="Open Sans"/>
              <a:cs typeface="Open Sans"/>
              <a:sym typeface="Open Sans"/>
            </a:endParaRPr>
          </a:p>
        </p:txBody>
      </p:sp>
      <p:sp>
        <p:nvSpPr>
          <p:cNvPr id="298" name="Google Shape;298;p5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909090"/>
              </a:buClr>
              <a:buFont typeface="Open Sans"/>
              <a:buNone/>
            </a:pPr>
            <a:r>
              <a:rPr lang="en-US" sz="2000" b="1" i="0" u="none" strike="noStrike" cap="none">
                <a:solidFill>
                  <a:srgbClr val="909090"/>
                </a:solidFill>
                <a:latin typeface="Open Sans"/>
                <a:ea typeface="Open Sans"/>
                <a:cs typeface="Open Sans"/>
                <a:sym typeface="Open Sans"/>
              </a:rPr>
              <a:t>3.2: Interactions between molecules affect their structure and function. </a:t>
            </a:r>
            <a:endParaRPr sz="2000" b="1" i="0" u="none" strike="noStrike" cap="none">
              <a:solidFill>
                <a:srgbClr val="909090"/>
              </a:solidFill>
              <a:latin typeface="Open Sans"/>
              <a:ea typeface="Open Sans"/>
              <a:cs typeface="Open Sans"/>
              <a:sym typeface="Open Sans"/>
            </a:endParaRPr>
          </a:p>
          <a:p>
            <a:pPr marL="0" marR="0" lvl="0" indent="0" algn="l" rtl="0">
              <a:spcBef>
                <a:spcPts val="400"/>
              </a:spcBef>
              <a:spcAft>
                <a:spcPts val="0"/>
              </a:spcAft>
              <a:buClr>
                <a:srgbClr val="909090"/>
              </a:buClr>
              <a:buFont typeface="Open Sans"/>
              <a:buNone/>
            </a:pPr>
            <a:endParaRPr sz="2000" b="1" i="0" u="none" strike="noStrike" cap="none">
              <a:solidFill>
                <a:srgbClr val="909090"/>
              </a:solidFill>
              <a:latin typeface="Open Sans"/>
              <a:ea typeface="Open Sans"/>
              <a:cs typeface="Open Sans"/>
              <a:sym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54"/>
          <p:cNvPicPr preferRelativeResize="0"/>
          <p:nvPr/>
        </p:nvPicPr>
        <p:blipFill rotWithShape="1">
          <a:blip r:embed="rId3">
            <a:alphaModFix/>
          </a:blip>
          <a:srcRect/>
          <a:stretch/>
        </p:blipFill>
        <p:spPr>
          <a:xfrm>
            <a:off x="1095660" y="1875415"/>
            <a:ext cx="6977579" cy="4891283"/>
          </a:xfrm>
          <a:prstGeom prst="rect">
            <a:avLst/>
          </a:prstGeom>
          <a:noFill/>
          <a:ln>
            <a:noFill/>
          </a:ln>
        </p:spPr>
      </p:pic>
      <p:sp>
        <p:nvSpPr>
          <p:cNvPr id="304" name="Google Shape;304;p54"/>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3950" b="0" i="0" u="none" strike="noStrike" cap="none">
                <a:solidFill>
                  <a:schemeClr val="dk1"/>
                </a:solidFill>
                <a:latin typeface="Open Sans"/>
                <a:ea typeface="Open Sans"/>
                <a:cs typeface="Open Sans"/>
                <a:sym typeface="Open Sans"/>
              </a:rPr>
              <a:t>Other Molecules Can Affect Enzyme Structure and Function.</a:t>
            </a:r>
            <a:endParaRPr sz="3950" b="0" i="0" u="none" strike="noStrike" cap="none">
              <a:solidFill>
                <a:schemeClr val="dk1"/>
              </a:solidFill>
              <a:latin typeface="Open Sans"/>
              <a:ea typeface="Open Sans"/>
              <a:cs typeface="Open Sans"/>
              <a:sym typeface="Open Sans"/>
            </a:endParaRPr>
          </a:p>
        </p:txBody>
      </p:sp>
      <p:sp>
        <p:nvSpPr>
          <p:cNvPr id="305" name="Google Shape;305;p54"/>
          <p:cNvSpPr txBox="1">
            <a:spLocks noGrp="1"/>
          </p:cNvSpPr>
          <p:nvPr>
            <p:ph type="body" idx="1"/>
          </p:nvPr>
        </p:nvSpPr>
        <p:spPr>
          <a:xfrm>
            <a:off x="457200" y="1352924"/>
            <a:ext cx="8229600" cy="5505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Open Sans"/>
              <a:buNone/>
            </a:pPr>
            <a:r>
              <a:rPr lang="en-US" sz="3200" b="1" i="0" u="none" strike="noStrike" cap="none">
                <a:solidFill>
                  <a:schemeClr val="dk1"/>
                </a:solidFill>
                <a:latin typeface="Open Sans"/>
                <a:ea typeface="Open Sans"/>
                <a:cs typeface="Open Sans"/>
                <a:sym typeface="Open Sans"/>
              </a:rPr>
              <a:t>Competitive Inhibition</a:t>
            </a:r>
            <a:r>
              <a:rPr lang="en-US" sz="3200" b="0" i="0" u="none" strike="noStrike" cap="none">
                <a:solidFill>
                  <a:schemeClr val="dk1"/>
                </a:solidFill>
                <a:latin typeface="Open Sans"/>
                <a:ea typeface="Open Sans"/>
                <a:cs typeface="Open Sans"/>
                <a:sym typeface="Open Sans"/>
              </a:rPr>
              <a:t>:</a:t>
            </a:r>
            <a:endParaRPr sz="3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55"/>
          <p:cNvPicPr preferRelativeResize="0"/>
          <p:nvPr/>
        </p:nvPicPr>
        <p:blipFill rotWithShape="1">
          <a:blip r:embed="rId3">
            <a:alphaModFix/>
          </a:blip>
          <a:srcRect/>
          <a:stretch/>
        </p:blipFill>
        <p:spPr>
          <a:xfrm>
            <a:off x="1294875" y="2148683"/>
            <a:ext cx="6778367" cy="4680463"/>
          </a:xfrm>
          <a:prstGeom prst="rect">
            <a:avLst/>
          </a:prstGeom>
          <a:noFill/>
          <a:ln>
            <a:noFill/>
          </a:ln>
        </p:spPr>
      </p:pic>
      <p:sp>
        <p:nvSpPr>
          <p:cNvPr id="311" name="Google Shape;311;p55"/>
          <p:cNvSpPr txBox="1"/>
          <p:nvPr/>
        </p:nvSpPr>
        <p:spPr>
          <a:xfrm>
            <a:off x="457200" y="99602"/>
            <a:ext cx="8229600" cy="20169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Non-Competitive Inhibition.</a:t>
            </a:r>
            <a:endParaRPr/>
          </a:p>
          <a:p>
            <a:pPr marL="0" marR="0" lvl="0" indent="0" algn="l" rtl="0">
              <a:spcBef>
                <a:spcPts val="640"/>
              </a:spcBef>
              <a:spcAft>
                <a:spcPts val="0"/>
              </a:spcAft>
              <a:buClr>
                <a:schemeClr val="dk1"/>
              </a:buClr>
              <a:buFont typeface="Open Sans"/>
              <a:buNone/>
            </a:pPr>
            <a:r>
              <a:rPr lang="en-US" sz="3200" b="1" i="0" u="none" strike="noStrike" cap="none">
                <a:solidFill>
                  <a:schemeClr val="dk1"/>
                </a:solidFill>
                <a:latin typeface="Open Sans"/>
                <a:ea typeface="Open Sans"/>
                <a:cs typeface="Open Sans"/>
                <a:sym typeface="Open Sans"/>
              </a:rPr>
              <a:t>“Allosteric Interaction”</a:t>
            </a:r>
            <a:r>
              <a:rPr lang="en-US" sz="3200" b="0" i="0" u="none" strike="noStrike" cap="none">
                <a:solidFill>
                  <a:schemeClr val="dk1"/>
                </a:solidFill>
                <a:latin typeface="Open Sans"/>
                <a:ea typeface="Open Sans"/>
                <a:cs typeface="Open Sans"/>
                <a:sym typeface="Open Sans"/>
              </a:rPr>
              <a:t>:  Affects enzyme structure through binding away from the active site.</a:t>
            </a:r>
            <a:endParaRPr sz="3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56"/>
          <p:cNvPicPr preferRelativeResize="0"/>
          <p:nvPr/>
        </p:nvPicPr>
        <p:blipFill rotWithShape="1">
          <a:blip r:embed="rId3">
            <a:alphaModFix/>
          </a:blip>
          <a:srcRect/>
          <a:stretch/>
        </p:blipFill>
        <p:spPr>
          <a:xfrm>
            <a:off x="0" y="2348636"/>
            <a:ext cx="9144000" cy="4247388"/>
          </a:xfrm>
          <a:prstGeom prst="rect">
            <a:avLst/>
          </a:prstGeom>
          <a:noFill/>
          <a:ln>
            <a:noFill/>
          </a:ln>
        </p:spPr>
      </p:pic>
      <p:sp>
        <p:nvSpPr>
          <p:cNvPr id="317" name="Google Shape;317;p56"/>
          <p:cNvSpPr txBox="1">
            <a:spLocks noGrp="1"/>
          </p:cNvSpPr>
          <p:nvPr>
            <p:ph type="title"/>
          </p:nvPr>
        </p:nvSpPr>
        <p:spPr>
          <a:xfrm>
            <a:off x="0" y="0"/>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3950" b="0" i="0" u="none" strike="noStrike" cap="none">
                <a:solidFill>
                  <a:schemeClr val="dk1"/>
                </a:solidFill>
                <a:latin typeface="Open Sans"/>
                <a:ea typeface="Open Sans"/>
                <a:cs typeface="Open Sans"/>
                <a:sym typeface="Open Sans"/>
              </a:rPr>
              <a:t>Allosteric Interactions allow for feedback inhibition of metabolism</a:t>
            </a:r>
            <a:endParaRPr sz="3950" b="0" i="0" u="none" strike="noStrike" cap="none">
              <a:solidFill>
                <a:schemeClr val="dk1"/>
              </a:solidFill>
              <a:latin typeface="Open Sans"/>
              <a:ea typeface="Open Sans"/>
              <a:cs typeface="Open Sans"/>
              <a:sym typeface="Open Sans"/>
            </a:endParaRPr>
          </a:p>
        </p:txBody>
      </p:sp>
      <p:sp>
        <p:nvSpPr>
          <p:cNvPr id="318" name="Google Shape;318;p56"/>
          <p:cNvSpPr txBox="1">
            <a:spLocks noGrp="1"/>
          </p:cNvSpPr>
          <p:nvPr>
            <p:ph type="body" idx="1"/>
          </p:nvPr>
        </p:nvSpPr>
        <p:spPr>
          <a:xfrm>
            <a:off x="457200" y="821715"/>
            <a:ext cx="8229600" cy="60362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a:p>
            <a:pPr marL="0" marR="0" lvl="0" indent="0" algn="l" rtl="0">
              <a:spcBef>
                <a:spcPts val="64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Ex. ATP inhibits the activity of phosphofructokinase.</a:t>
            </a:r>
            <a:endParaRPr sz="3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57"/>
          <p:cNvPicPr preferRelativeResize="0"/>
          <p:nvPr/>
        </p:nvPicPr>
        <p:blipFill rotWithShape="1">
          <a:blip r:embed="rId3">
            <a:alphaModFix/>
          </a:blip>
          <a:srcRect/>
          <a:stretch/>
        </p:blipFill>
        <p:spPr>
          <a:xfrm>
            <a:off x="4465650" y="3158218"/>
            <a:ext cx="4678350" cy="3474977"/>
          </a:xfrm>
          <a:prstGeom prst="rect">
            <a:avLst/>
          </a:prstGeom>
          <a:noFill/>
          <a:ln>
            <a:noFill/>
          </a:ln>
        </p:spPr>
      </p:pic>
      <p:sp>
        <p:nvSpPr>
          <p:cNvPr id="324" name="Google Shape;324;p57"/>
          <p:cNvSpPr txBox="1">
            <a:spLocks noGrp="1"/>
          </p:cNvSpPr>
          <p:nvPr>
            <p:ph type="body" idx="1"/>
          </p:nvPr>
        </p:nvSpPr>
        <p:spPr>
          <a:xfrm>
            <a:off x="457200" y="1143001"/>
            <a:ext cx="8229600" cy="203595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Open Sans"/>
              <a:buNone/>
            </a:pPr>
            <a:r>
              <a:rPr lang="en-US" sz="2950" b="0" i="0" u="none" strike="noStrike" cap="none">
                <a:solidFill>
                  <a:schemeClr val="dk1"/>
                </a:solidFill>
                <a:latin typeface="Open Sans"/>
                <a:ea typeface="Open Sans"/>
                <a:cs typeface="Open Sans"/>
                <a:sym typeface="Open Sans"/>
              </a:rPr>
              <a:t>The local environment can affect the shape of the enzyme, which will affect its function.</a:t>
            </a:r>
            <a:endParaRPr/>
          </a:p>
          <a:p>
            <a:pPr marL="0" marR="0" lvl="0" indent="0" algn="l" rtl="0">
              <a:lnSpc>
                <a:spcPct val="90000"/>
              </a:lnSpc>
              <a:spcBef>
                <a:spcPts val="592"/>
              </a:spcBef>
              <a:spcAft>
                <a:spcPts val="0"/>
              </a:spcAft>
              <a:buClr>
                <a:schemeClr val="dk1"/>
              </a:buClr>
              <a:buFont typeface="Open Sans"/>
              <a:buNone/>
            </a:pPr>
            <a:endParaRPr sz="2950" b="0" i="0" u="none" strike="noStrike" cap="none">
              <a:solidFill>
                <a:schemeClr val="dk1"/>
              </a:solidFill>
              <a:latin typeface="Open Sans"/>
              <a:ea typeface="Open Sans"/>
              <a:cs typeface="Open Sans"/>
              <a:sym typeface="Open Sans"/>
            </a:endParaRPr>
          </a:p>
          <a:p>
            <a:pPr marL="0" marR="0" lvl="0" indent="0" algn="l" rtl="0">
              <a:lnSpc>
                <a:spcPct val="90000"/>
              </a:lnSpc>
              <a:spcBef>
                <a:spcPts val="590"/>
              </a:spcBef>
              <a:spcAft>
                <a:spcPts val="0"/>
              </a:spcAft>
              <a:buClr>
                <a:schemeClr val="dk1"/>
              </a:buClr>
              <a:buFont typeface="Open Sans"/>
              <a:buNone/>
            </a:pPr>
            <a:r>
              <a:rPr lang="en-US" sz="2950" b="0" i="0" u="none" strike="noStrike" cap="none">
                <a:solidFill>
                  <a:schemeClr val="dk1"/>
                </a:solidFill>
                <a:latin typeface="Open Sans"/>
                <a:ea typeface="Open Sans"/>
                <a:cs typeface="Open Sans"/>
                <a:sym typeface="Open Sans"/>
              </a:rPr>
              <a:t>Ex.  Temperature and pH.</a:t>
            </a:r>
            <a:endParaRPr sz="2950" b="0" i="0" u="none" strike="noStrike" cap="none">
              <a:solidFill>
                <a:schemeClr val="dk1"/>
              </a:solidFill>
              <a:latin typeface="Open Sans"/>
              <a:ea typeface="Open Sans"/>
              <a:cs typeface="Open Sans"/>
              <a:sym typeface="Open Sans"/>
            </a:endParaRPr>
          </a:p>
        </p:txBody>
      </p:sp>
      <p:pic>
        <p:nvPicPr>
          <p:cNvPr id="325" name="Google Shape;325;p57"/>
          <p:cNvPicPr preferRelativeResize="0"/>
          <p:nvPr/>
        </p:nvPicPr>
        <p:blipFill rotWithShape="1">
          <a:blip r:embed="rId4">
            <a:alphaModFix/>
          </a:blip>
          <a:srcRect/>
          <a:stretch/>
        </p:blipFill>
        <p:spPr>
          <a:xfrm>
            <a:off x="0" y="3203860"/>
            <a:ext cx="4550833" cy="3571140"/>
          </a:xfrm>
          <a:prstGeom prst="rect">
            <a:avLst/>
          </a:prstGeom>
          <a:noFill/>
          <a:ln>
            <a:noFill/>
          </a:ln>
        </p:spPr>
      </p:pic>
      <p:sp>
        <p:nvSpPr>
          <p:cNvPr id="326" name="Google Shape;326;p57"/>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3950" b="0" i="0" u="none" strike="noStrike" cap="none">
                <a:solidFill>
                  <a:schemeClr val="dk1"/>
                </a:solidFill>
                <a:latin typeface="Open Sans"/>
                <a:ea typeface="Open Sans"/>
                <a:cs typeface="Open Sans"/>
                <a:sym typeface="Open Sans"/>
              </a:rPr>
              <a:t>Environmental Influences on Enzyme Function</a:t>
            </a:r>
            <a:endParaRPr sz="395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2"/>
          <p:cNvSpPr txBox="1">
            <a:spLocks noGrp="1"/>
          </p:cNvSpPr>
          <p:nvPr>
            <p:ph type="title"/>
          </p:nvPr>
        </p:nvSpPr>
        <p:spPr>
          <a:xfrm>
            <a:off x="0" y="0"/>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3950" b="0" i="0" u="none" strike="noStrike" cap="none">
                <a:solidFill>
                  <a:schemeClr val="dk1"/>
                </a:solidFill>
                <a:latin typeface="Open Sans"/>
                <a:ea typeface="Open Sans"/>
                <a:cs typeface="Open Sans"/>
                <a:sym typeface="Open Sans"/>
              </a:rPr>
              <a:t>The Second Law of Thermodynamics</a:t>
            </a:r>
            <a:endParaRPr sz="3950" b="0" i="0" u="none" strike="noStrike" cap="none">
              <a:solidFill>
                <a:schemeClr val="dk1"/>
              </a:solidFill>
              <a:latin typeface="Open Sans"/>
              <a:ea typeface="Open Sans"/>
              <a:cs typeface="Open Sans"/>
              <a:sym typeface="Open Sans"/>
            </a:endParaRPr>
          </a:p>
        </p:txBody>
      </p:sp>
      <p:sp>
        <p:nvSpPr>
          <p:cNvPr id="87" name="Google Shape;87;p22"/>
          <p:cNvSpPr txBox="1">
            <a:spLocks noGrp="1"/>
          </p:cNvSpPr>
          <p:nvPr>
            <p:ph type="body" idx="1"/>
          </p:nvPr>
        </p:nvSpPr>
        <p:spPr>
          <a:xfrm>
            <a:off x="216491" y="879816"/>
            <a:ext cx="8515603" cy="59200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Every time energy is transformed, the </a:t>
            </a:r>
            <a:r>
              <a:rPr lang="en-US" sz="3200" b="1" i="0" u="none" strike="noStrike" cap="none">
                <a:solidFill>
                  <a:schemeClr val="dk1"/>
                </a:solidFill>
                <a:latin typeface="Open Sans"/>
                <a:ea typeface="Open Sans"/>
                <a:cs typeface="Open Sans"/>
                <a:sym typeface="Open Sans"/>
              </a:rPr>
              <a:t>entropy</a:t>
            </a:r>
            <a:r>
              <a:rPr lang="en-US" sz="3200" b="0" i="0" u="none" strike="noStrike" cap="none">
                <a:solidFill>
                  <a:schemeClr val="dk1"/>
                </a:solidFill>
                <a:latin typeface="Open Sans"/>
                <a:ea typeface="Open Sans"/>
                <a:cs typeface="Open Sans"/>
                <a:sym typeface="Open Sans"/>
              </a:rPr>
              <a:t> (“disorder”) of the universe increases.</a:t>
            </a:r>
            <a:endParaRPr sz="3200" b="0" i="0" u="none" strike="noStrike" cap="none">
              <a:solidFill>
                <a:schemeClr val="dk1"/>
              </a:solidFill>
              <a:latin typeface="Open Sans"/>
              <a:ea typeface="Open Sans"/>
              <a:cs typeface="Open Sans"/>
              <a:sym typeface="Open Sans"/>
            </a:endParaRPr>
          </a:p>
          <a:p>
            <a:pPr marL="0" marR="0" lvl="0" indent="0" algn="l" rtl="0">
              <a:lnSpc>
                <a:spcPct val="90000"/>
              </a:lnSpc>
              <a:spcBef>
                <a:spcPts val="64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In order to increase/</a:t>
            </a:r>
            <a:endParaRPr/>
          </a:p>
          <a:p>
            <a:pPr marL="0" marR="0" lvl="0" indent="0" algn="l" rtl="0">
              <a:lnSpc>
                <a:spcPct val="90000"/>
              </a:lnSpc>
              <a:spcBef>
                <a:spcPts val="64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maintain their internal </a:t>
            </a:r>
            <a:endParaRPr sz="3200" b="0" i="0" u="none" strike="noStrike" cap="none">
              <a:solidFill>
                <a:schemeClr val="dk1"/>
              </a:solidFill>
              <a:latin typeface="Open Sans"/>
              <a:ea typeface="Open Sans"/>
              <a:cs typeface="Open Sans"/>
              <a:sym typeface="Open Sans"/>
            </a:endParaRPr>
          </a:p>
          <a:p>
            <a:pPr marL="0" marR="0" lvl="0" indent="0" algn="l" rtl="0">
              <a:lnSpc>
                <a:spcPct val="90000"/>
              </a:lnSpc>
              <a:spcBef>
                <a:spcPts val="64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order, living systems </a:t>
            </a:r>
            <a:endParaRPr/>
          </a:p>
          <a:p>
            <a:pPr marL="0" marR="0" lvl="0" indent="0" algn="l" rtl="0">
              <a:lnSpc>
                <a:spcPct val="90000"/>
              </a:lnSpc>
              <a:spcBef>
                <a:spcPts val="64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must process more </a:t>
            </a:r>
            <a:endParaRPr sz="3200" b="0" i="0" u="none" strike="noStrike" cap="none">
              <a:solidFill>
                <a:schemeClr val="dk1"/>
              </a:solidFill>
              <a:latin typeface="Open Sans"/>
              <a:ea typeface="Open Sans"/>
              <a:cs typeface="Open Sans"/>
              <a:sym typeface="Open Sans"/>
            </a:endParaRPr>
          </a:p>
          <a:p>
            <a:pPr marL="0" marR="0" lvl="0" indent="0" algn="l" rtl="0">
              <a:lnSpc>
                <a:spcPct val="90000"/>
              </a:lnSpc>
              <a:spcBef>
                <a:spcPts val="64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ordered forms of </a:t>
            </a:r>
            <a:endParaRPr sz="3200" b="0" i="0" u="none" strike="noStrike" cap="none">
              <a:solidFill>
                <a:schemeClr val="dk1"/>
              </a:solidFill>
              <a:latin typeface="Open Sans"/>
              <a:ea typeface="Open Sans"/>
              <a:cs typeface="Open Sans"/>
              <a:sym typeface="Open Sans"/>
            </a:endParaRPr>
          </a:p>
          <a:p>
            <a:pPr marL="0" marR="0" lvl="0" indent="0" algn="l" rtl="0">
              <a:lnSpc>
                <a:spcPct val="90000"/>
              </a:lnSpc>
              <a:spcBef>
                <a:spcPts val="64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matter in to less </a:t>
            </a:r>
            <a:endParaRPr sz="3200" b="0" i="0" u="none" strike="noStrike" cap="none">
              <a:solidFill>
                <a:schemeClr val="dk1"/>
              </a:solidFill>
              <a:latin typeface="Open Sans"/>
              <a:ea typeface="Open Sans"/>
              <a:cs typeface="Open Sans"/>
              <a:sym typeface="Open Sans"/>
            </a:endParaRPr>
          </a:p>
          <a:p>
            <a:pPr marL="0" marR="0" lvl="0" indent="0" algn="l" rtl="0">
              <a:lnSpc>
                <a:spcPct val="90000"/>
              </a:lnSpc>
              <a:spcBef>
                <a:spcPts val="64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ordered ones</a:t>
            </a:r>
            <a:endParaRPr sz="3200" b="0" i="0" u="none" strike="noStrike" cap="none">
              <a:solidFill>
                <a:schemeClr val="dk1"/>
              </a:solidFill>
              <a:latin typeface="Open Sans"/>
              <a:ea typeface="Open Sans"/>
              <a:cs typeface="Open Sans"/>
              <a:sym typeface="Open Sans"/>
            </a:endParaRPr>
          </a:p>
          <a:p>
            <a:pPr marL="0" marR="0" lvl="0" indent="0" algn="l" rtl="0">
              <a:lnSpc>
                <a:spcPct val="90000"/>
              </a:lnSpc>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p:txBody>
      </p:sp>
      <p:pic>
        <p:nvPicPr>
          <p:cNvPr id="88" name="Google Shape;88;p22"/>
          <p:cNvPicPr preferRelativeResize="0"/>
          <p:nvPr/>
        </p:nvPicPr>
        <p:blipFill rotWithShape="1">
          <a:blip r:embed="rId3">
            <a:alphaModFix/>
          </a:blip>
          <a:srcRect/>
          <a:stretch/>
        </p:blipFill>
        <p:spPr>
          <a:xfrm>
            <a:off x="4603361" y="2971825"/>
            <a:ext cx="4479138" cy="3816092"/>
          </a:xfrm>
          <a:prstGeom prst="rect">
            <a:avLst/>
          </a:prstGeom>
          <a:noFill/>
          <a:ln w="38100" cap="sq" cmpd="sng">
            <a:solidFill>
              <a:srgbClr val="000000"/>
            </a:solidFill>
            <a:prstDash val="solid"/>
            <a:miter lim="8000"/>
            <a:headEnd type="none" w="sm" len="sm"/>
            <a:tailEnd type="none" w="sm" len="sm"/>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8"/>
          <p:cNvSpPr txBox="1">
            <a:spLocks noGrp="1"/>
          </p:cNvSpPr>
          <p:nvPr>
            <p:ph type="body" idx="1"/>
          </p:nvPr>
        </p:nvSpPr>
        <p:spPr>
          <a:xfrm>
            <a:off x="457200" y="1143001"/>
            <a:ext cx="8229600" cy="20359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The concentration of enzyme and substrate will also affect enzyme function.</a:t>
            </a:r>
            <a:endParaRPr sz="3200" b="0" i="0" u="none" strike="noStrike" cap="none">
              <a:solidFill>
                <a:schemeClr val="dk1"/>
              </a:solidFill>
              <a:latin typeface="Open Sans"/>
              <a:ea typeface="Open Sans"/>
              <a:cs typeface="Open Sans"/>
              <a:sym typeface="Open Sans"/>
            </a:endParaRPr>
          </a:p>
        </p:txBody>
      </p:sp>
      <p:sp>
        <p:nvSpPr>
          <p:cNvPr id="332" name="Google Shape;332;p58"/>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3950" b="0" i="0" u="none" strike="noStrike" cap="none">
                <a:solidFill>
                  <a:schemeClr val="dk1"/>
                </a:solidFill>
                <a:latin typeface="Open Sans"/>
                <a:ea typeface="Open Sans"/>
                <a:cs typeface="Open Sans"/>
                <a:sym typeface="Open Sans"/>
              </a:rPr>
              <a:t>Concentration Influences on Enzyme Function</a:t>
            </a:r>
            <a:endParaRPr sz="3950" b="0" i="0" u="none" strike="noStrike" cap="none">
              <a:solidFill>
                <a:schemeClr val="dk1"/>
              </a:solidFill>
              <a:latin typeface="Open Sans"/>
              <a:ea typeface="Open Sans"/>
              <a:cs typeface="Open Sans"/>
              <a:sym typeface="Open Sans"/>
            </a:endParaRPr>
          </a:p>
        </p:txBody>
      </p:sp>
      <p:pic>
        <p:nvPicPr>
          <p:cNvPr id="333" name="Google Shape;333;p58"/>
          <p:cNvPicPr preferRelativeResize="0"/>
          <p:nvPr/>
        </p:nvPicPr>
        <p:blipFill rotWithShape="1">
          <a:blip r:embed="rId3">
            <a:alphaModFix/>
          </a:blip>
          <a:srcRect/>
          <a:stretch/>
        </p:blipFill>
        <p:spPr>
          <a:xfrm>
            <a:off x="2607410" y="2032982"/>
            <a:ext cx="3733081" cy="2075593"/>
          </a:xfrm>
          <a:prstGeom prst="rect">
            <a:avLst/>
          </a:prstGeom>
          <a:noFill/>
          <a:ln>
            <a:noFill/>
          </a:ln>
        </p:spPr>
      </p:pic>
      <p:pic>
        <p:nvPicPr>
          <p:cNvPr id="334" name="Google Shape;334;p58"/>
          <p:cNvPicPr preferRelativeResize="0"/>
          <p:nvPr/>
        </p:nvPicPr>
        <p:blipFill rotWithShape="1">
          <a:blip r:embed="rId4">
            <a:alphaModFix/>
          </a:blip>
          <a:srcRect/>
          <a:stretch/>
        </p:blipFill>
        <p:spPr>
          <a:xfrm>
            <a:off x="340406" y="3637969"/>
            <a:ext cx="4133545" cy="3220031"/>
          </a:xfrm>
          <a:prstGeom prst="rect">
            <a:avLst/>
          </a:prstGeom>
          <a:noFill/>
          <a:ln>
            <a:noFill/>
          </a:ln>
        </p:spPr>
      </p:pic>
      <p:pic>
        <p:nvPicPr>
          <p:cNvPr id="335" name="Google Shape;335;p58"/>
          <p:cNvPicPr preferRelativeResize="0"/>
          <p:nvPr/>
        </p:nvPicPr>
        <p:blipFill rotWithShape="1">
          <a:blip r:embed="rId5">
            <a:alphaModFix/>
          </a:blip>
          <a:srcRect/>
          <a:stretch/>
        </p:blipFill>
        <p:spPr>
          <a:xfrm>
            <a:off x="4291338" y="3906939"/>
            <a:ext cx="4089017" cy="285822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9"/>
          <p:cNvSpPr txBox="1">
            <a:spLocks noGrp="1"/>
          </p:cNvSpPr>
          <p:nvPr>
            <p:ph type="body" idx="1"/>
          </p:nvPr>
        </p:nvSpPr>
        <p:spPr>
          <a:xfrm>
            <a:off x="457200" y="1143000"/>
            <a:ext cx="8229600" cy="23181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Open Sans"/>
              <a:buNone/>
            </a:pPr>
            <a:r>
              <a:rPr lang="en-US" sz="2700" b="0" i="0" u="none" strike="noStrike" cap="none">
                <a:solidFill>
                  <a:schemeClr val="dk1"/>
                </a:solidFill>
                <a:latin typeface="Open Sans"/>
                <a:ea typeface="Open Sans"/>
                <a:cs typeface="Open Sans"/>
                <a:sym typeface="Open Sans"/>
              </a:rPr>
              <a:t>Enzyme Activity can be measured in different ways:</a:t>
            </a:r>
            <a:endParaRPr/>
          </a:p>
          <a:p>
            <a:pPr marL="400050" marR="0" lvl="1" indent="-6350" algn="l" rtl="0">
              <a:lnSpc>
                <a:spcPct val="90000"/>
              </a:lnSpc>
              <a:spcBef>
                <a:spcPts val="480"/>
              </a:spcBef>
              <a:spcAft>
                <a:spcPts val="0"/>
              </a:spcAft>
              <a:buClr>
                <a:schemeClr val="dk1"/>
              </a:buClr>
              <a:buFont typeface="Open Sans"/>
              <a:buNone/>
            </a:pPr>
            <a:r>
              <a:rPr lang="en-US" sz="2400" b="0" i="0" u="none" strike="noStrike" cap="none">
                <a:solidFill>
                  <a:schemeClr val="dk1"/>
                </a:solidFill>
                <a:latin typeface="Open Sans"/>
                <a:ea typeface="Open Sans"/>
                <a:cs typeface="Open Sans"/>
                <a:sym typeface="Open Sans"/>
              </a:rPr>
              <a:t>Appearance of a product</a:t>
            </a:r>
            <a:endParaRPr/>
          </a:p>
          <a:p>
            <a:pPr marL="400050" marR="0" lvl="1" indent="-6350" algn="l" rtl="0">
              <a:lnSpc>
                <a:spcPct val="90000"/>
              </a:lnSpc>
              <a:spcBef>
                <a:spcPts val="480"/>
              </a:spcBef>
              <a:spcAft>
                <a:spcPts val="0"/>
              </a:spcAft>
              <a:buClr>
                <a:schemeClr val="dk1"/>
              </a:buClr>
              <a:buFont typeface="Open Sans"/>
              <a:buNone/>
            </a:pPr>
            <a:r>
              <a:rPr lang="en-US" sz="2400" b="0" i="0" u="none" strike="noStrike" cap="none">
                <a:solidFill>
                  <a:schemeClr val="dk1"/>
                </a:solidFill>
                <a:latin typeface="Open Sans"/>
                <a:ea typeface="Open Sans"/>
                <a:cs typeface="Open Sans"/>
                <a:sym typeface="Open Sans"/>
              </a:rPr>
              <a:t>Disappearance of a substrate</a:t>
            </a:r>
            <a:endParaRPr/>
          </a:p>
          <a:p>
            <a:pPr marL="400050" marR="0" lvl="1" indent="-6350" algn="l" rtl="0">
              <a:lnSpc>
                <a:spcPct val="90000"/>
              </a:lnSpc>
              <a:spcBef>
                <a:spcPts val="480"/>
              </a:spcBef>
              <a:spcAft>
                <a:spcPts val="0"/>
              </a:spcAft>
              <a:buClr>
                <a:schemeClr val="dk1"/>
              </a:buClr>
              <a:buFont typeface="Open Sans"/>
              <a:buNone/>
            </a:pPr>
            <a:r>
              <a:rPr lang="en-US" sz="2400" b="0" i="0" u="none" strike="noStrike" cap="none">
                <a:solidFill>
                  <a:schemeClr val="dk1"/>
                </a:solidFill>
                <a:latin typeface="Open Sans"/>
                <a:ea typeface="Open Sans"/>
                <a:cs typeface="Open Sans"/>
                <a:sym typeface="Open Sans"/>
              </a:rPr>
              <a:t>Indirect Analogs:  Ex. Color Change, Change in Temp.</a:t>
            </a:r>
            <a:endParaRPr sz="2400" b="0" i="0" u="none" strike="noStrike" cap="none">
              <a:solidFill>
                <a:schemeClr val="dk1"/>
              </a:solidFill>
              <a:latin typeface="Open Sans"/>
              <a:ea typeface="Open Sans"/>
              <a:cs typeface="Open Sans"/>
              <a:sym typeface="Open Sans"/>
            </a:endParaRPr>
          </a:p>
        </p:txBody>
      </p:sp>
      <p:sp>
        <p:nvSpPr>
          <p:cNvPr id="341" name="Google Shape;341;p59"/>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4400" b="0" i="0" u="none" strike="noStrike" cap="none">
                <a:solidFill>
                  <a:schemeClr val="dk1"/>
                </a:solidFill>
                <a:latin typeface="Open Sans"/>
                <a:ea typeface="Open Sans"/>
                <a:cs typeface="Open Sans"/>
                <a:sym typeface="Open Sans"/>
              </a:rPr>
              <a:t>Measuring Enzyme Activity</a:t>
            </a:r>
            <a:endParaRPr sz="4400" b="0" i="0" u="none" strike="noStrike" cap="none">
              <a:solidFill>
                <a:schemeClr val="dk1"/>
              </a:solidFill>
              <a:latin typeface="Open Sans"/>
              <a:ea typeface="Open Sans"/>
              <a:cs typeface="Open Sans"/>
              <a:sym typeface="Open Sans"/>
            </a:endParaRPr>
          </a:p>
        </p:txBody>
      </p:sp>
      <p:pic>
        <p:nvPicPr>
          <p:cNvPr id="342" name="Google Shape;342;p59"/>
          <p:cNvPicPr preferRelativeResize="0"/>
          <p:nvPr/>
        </p:nvPicPr>
        <p:blipFill rotWithShape="1">
          <a:blip r:embed="rId3">
            <a:alphaModFix/>
          </a:blip>
          <a:srcRect/>
          <a:stretch/>
        </p:blipFill>
        <p:spPr>
          <a:xfrm>
            <a:off x="-58103" y="3169965"/>
            <a:ext cx="9144000" cy="357073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6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Open Sans"/>
              <a:buNone/>
            </a:pPr>
            <a:r>
              <a:rPr lang="en-US" sz="3200" b="1" i="0" u="none" strike="noStrike" cap="small">
                <a:solidFill>
                  <a:schemeClr val="dk1"/>
                </a:solidFill>
                <a:latin typeface="Open Sans"/>
                <a:ea typeface="Open Sans"/>
                <a:cs typeface="Open Sans"/>
                <a:sym typeface="Open Sans"/>
              </a:rPr>
              <a:t>1.  Energy Processing</a:t>
            </a:r>
            <a:endParaRPr sz="3200" b="1" i="0" u="none" strike="noStrike" cap="small">
              <a:solidFill>
                <a:schemeClr val="dk1"/>
              </a:solidFill>
              <a:latin typeface="Open Sans"/>
              <a:ea typeface="Open Sans"/>
              <a:cs typeface="Open Sans"/>
              <a:sym typeface="Open Sans"/>
            </a:endParaRPr>
          </a:p>
        </p:txBody>
      </p:sp>
      <p:sp>
        <p:nvSpPr>
          <p:cNvPr id="348" name="Google Shape;348;p6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909090"/>
              </a:buClr>
              <a:buFont typeface="Open Sans"/>
              <a:buNone/>
            </a:pPr>
            <a:r>
              <a:rPr lang="en-US" sz="2000" b="1" i="0" u="none" strike="noStrike" cap="none">
                <a:solidFill>
                  <a:srgbClr val="909090"/>
                </a:solidFill>
                <a:latin typeface="Open Sans"/>
                <a:ea typeface="Open Sans"/>
                <a:cs typeface="Open Sans"/>
                <a:sym typeface="Open Sans"/>
              </a:rPr>
              <a:t>3.3: Organisms capture and store free energy for use in biological processes.   </a:t>
            </a:r>
            <a:endParaRPr sz="2000" b="1" i="0" u="none" strike="noStrike" cap="none">
              <a:solidFill>
                <a:srgbClr val="909090"/>
              </a:solidFill>
              <a:latin typeface="Open Sans"/>
              <a:ea typeface="Open Sans"/>
              <a:cs typeface="Open Sans"/>
              <a:sym typeface="Open Sans"/>
            </a:endParaRPr>
          </a:p>
          <a:p>
            <a:pPr marL="0" marR="0" lvl="0" indent="0" algn="l" rtl="0">
              <a:spcBef>
                <a:spcPts val="400"/>
              </a:spcBef>
              <a:spcAft>
                <a:spcPts val="0"/>
              </a:spcAft>
              <a:buClr>
                <a:srgbClr val="909090"/>
              </a:buClr>
              <a:buFont typeface="Open Sans"/>
              <a:buNone/>
            </a:pPr>
            <a:endParaRPr sz="2000" b="1" i="0" u="none" strike="noStrike" cap="none">
              <a:solidFill>
                <a:srgbClr val="909090"/>
              </a:solidFill>
              <a:latin typeface="Open Sans"/>
              <a:ea typeface="Open Sans"/>
              <a:cs typeface="Open Sans"/>
              <a:sym typeface="Open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61"/>
          <p:cNvPicPr preferRelativeResize="0"/>
          <p:nvPr/>
        </p:nvPicPr>
        <p:blipFill rotWithShape="1">
          <a:blip r:embed="rId3">
            <a:alphaModFix/>
          </a:blip>
          <a:srcRect/>
          <a:stretch/>
        </p:blipFill>
        <p:spPr>
          <a:xfrm>
            <a:off x="4690664" y="1143000"/>
            <a:ext cx="4453336" cy="5181379"/>
          </a:xfrm>
          <a:prstGeom prst="rect">
            <a:avLst/>
          </a:prstGeom>
          <a:noFill/>
          <a:ln>
            <a:noFill/>
          </a:ln>
        </p:spPr>
      </p:pic>
      <p:sp>
        <p:nvSpPr>
          <p:cNvPr id="354" name="Google Shape;354;p61"/>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4400" b="0" i="0" u="none" strike="noStrike" cap="none">
                <a:solidFill>
                  <a:schemeClr val="dk1"/>
                </a:solidFill>
                <a:latin typeface="Open Sans"/>
                <a:ea typeface="Open Sans"/>
                <a:cs typeface="Open Sans"/>
                <a:sym typeface="Open Sans"/>
              </a:rPr>
              <a:t>Autotroph Energy Strategies</a:t>
            </a:r>
            <a:endParaRPr sz="4400" b="0" i="0" u="none" strike="noStrike" cap="none">
              <a:solidFill>
                <a:schemeClr val="dk1"/>
              </a:solidFill>
              <a:latin typeface="Open Sans"/>
              <a:ea typeface="Open Sans"/>
              <a:cs typeface="Open Sans"/>
              <a:sym typeface="Open Sans"/>
            </a:endParaRPr>
          </a:p>
        </p:txBody>
      </p:sp>
      <p:sp>
        <p:nvSpPr>
          <p:cNvPr id="355" name="Google Shape;355;p61"/>
          <p:cNvSpPr txBox="1">
            <a:spLocks noGrp="1"/>
          </p:cNvSpPr>
          <p:nvPr>
            <p:ph type="body" idx="1"/>
          </p:nvPr>
        </p:nvSpPr>
        <p:spPr>
          <a:xfrm>
            <a:off x="182610" y="996018"/>
            <a:ext cx="4772768" cy="5861982"/>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Font typeface="Open Sans"/>
              <a:buNone/>
            </a:pPr>
            <a:r>
              <a:rPr lang="en-US" sz="2200" b="1" i="0" u="none" strike="noStrike" cap="none">
                <a:solidFill>
                  <a:schemeClr val="dk1"/>
                </a:solidFill>
                <a:latin typeface="Open Sans"/>
                <a:ea typeface="Open Sans"/>
                <a:cs typeface="Open Sans"/>
                <a:sym typeface="Open Sans"/>
              </a:rPr>
              <a:t>Autotrophs</a:t>
            </a:r>
            <a:r>
              <a:rPr lang="en-US" sz="2200" b="0" i="0" u="none" strike="noStrike" cap="none">
                <a:solidFill>
                  <a:schemeClr val="dk1"/>
                </a:solidFill>
                <a:latin typeface="Open Sans"/>
                <a:ea typeface="Open Sans"/>
                <a:cs typeface="Open Sans"/>
                <a:sym typeface="Open Sans"/>
              </a:rPr>
              <a:t>: use energy from the environment to convert inorganic molecules into organic compounds where free energy is stored.  They are the producers in all food chains on Earth.</a:t>
            </a:r>
            <a:endParaRPr sz="2200"/>
          </a:p>
          <a:p>
            <a:pPr marL="0" marR="0" lvl="0" indent="0" algn="l" rtl="0">
              <a:lnSpc>
                <a:spcPct val="80000"/>
              </a:lnSpc>
              <a:spcBef>
                <a:spcPts val="448"/>
              </a:spcBef>
              <a:spcAft>
                <a:spcPts val="0"/>
              </a:spcAft>
              <a:buClr>
                <a:schemeClr val="dk1"/>
              </a:buClr>
              <a:buFont typeface="Open Sans"/>
              <a:buNone/>
            </a:pPr>
            <a:endParaRPr sz="2200" b="1" i="0" u="none" strike="noStrike" cap="none">
              <a:solidFill>
                <a:schemeClr val="dk1"/>
              </a:solidFill>
              <a:latin typeface="Open Sans"/>
              <a:ea typeface="Open Sans"/>
              <a:cs typeface="Open Sans"/>
              <a:sym typeface="Open Sans"/>
            </a:endParaRPr>
          </a:p>
          <a:p>
            <a:pPr marL="0" marR="0" lvl="0" indent="0" algn="l" rtl="0">
              <a:lnSpc>
                <a:spcPct val="80000"/>
              </a:lnSpc>
              <a:spcBef>
                <a:spcPts val="450"/>
              </a:spcBef>
              <a:spcAft>
                <a:spcPts val="0"/>
              </a:spcAft>
              <a:buClr>
                <a:schemeClr val="dk1"/>
              </a:buClr>
              <a:buFont typeface="Open Sans"/>
              <a:buNone/>
            </a:pPr>
            <a:r>
              <a:rPr lang="en-US" sz="2200" b="1" i="0" u="none" strike="noStrike" cap="none">
                <a:solidFill>
                  <a:schemeClr val="dk1"/>
                </a:solidFill>
                <a:latin typeface="Open Sans"/>
                <a:ea typeface="Open Sans"/>
                <a:cs typeface="Open Sans"/>
                <a:sym typeface="Open Sans"/>
              </a:rPr>
              <a:t>Photosynthetic organisms</a:t>
            </a:r>
            <a:r>
              <a:rPr lang="en-US" sz="2200" b="0" i="0" u="none" strike="noStrike" cap="none">
                <a:solidFill>
                  <a:schemeClr val="dk1"/>
                </a:solidFill>
                <a:latin typeface="Open Sans"/>
                <a:ea typeface="Open Sans"/>
                <a:cs typeface="Open Sans"/>
                <a:sym typeface="Open Sans"/>
              </a:rPr>
              <a:t>:  Use visible light energy</a:t>
            </a:r>
            <a:r>
              <a:rPr lang="en-US" sz="2200">
                <a:solidFill>
                  <a:schemeClr val="dk1"/>
                </a:solidFill>
                <a:latin typeface="Open Sans"/>
                <a:ea typeface="Open Sans"/>
                <a:cs typeface="Open Sans"/>
                <a:sym typeface="Open Sans"/>
              </a:rPr>
              <a:t> to convert CO</a:t>
            </a:r>
            <a:r>
              <a:rPr lang="en-US" sz="2200" baseline="-25000">
                <a:solidFill>
                  <a:schemeClr val="dk1"/>
                </a:solidFill>
                <a:latin typeface="Open Sans"/>
                <a:ea typeface="Open Sans"/>
                <a:cs typeface="Open Sans"/>
                <a:sym typeface="Open Sans"/>
              </a:rPr>
              <a:t>2 </a:t>
            </a:r>
            <a:r>
              <a:rPr lang="en-US" sz="2200">
                <a:solidFill>
                  <a:schemeClr val="dk1"/>
                </a:solidFill>
                <a:latin typeface="Open Sans"/>
                <a:ea typeface="Open Sans"/>
                <a:cs typeface="Open Sans"/>
                <a:sym typeface="Open Sans"/>
              </a:rPr>
              <a:t>and H</a:t>
            </a:r>
            <a:r>
              <a:rPr lang="en-US" sz="2200" baseline="-25000">
                <a:solidFill>
                  <a:schemeClr val="dk1"/>
                </a:solidFill>
                <a:latin typeface="Open Sans"/>
                <a:ea typeface="Open Sans"/>
                <a:cs typeface="Open Sans"/>
                <a:sym typeface="Open Sans"/>
              </a:rPr>
              <a:t>2</a:t>
            </a:r>
            <a:r>
              <a:rPr lang="en-US" sz="2200">
                <a:solidFill>
                  <a:schemeClr val="dk1"/>
                </a:solidFill>
                <a:latin typeface="Open Sans"/>
                <a:ea typeface="Open Sans"/>
                <a:cs typeface="Open Sans"/>
                <a:sym typeface="Open Sans"/>
              </a:rPr>
              <a:t>O into sugar precursors</a:t>
            </a:r>
            <a:endParaRPr sz="2200">
              <a:solidFill>
                <a:schemeClr val="dk1"/>
              </a:solidFill>
              <a:latin typeface="Open Sans"/>
              <a:ea typeface="Open Sans"/>
              <a:cs typeface="Open Sans"/>
              <a:sym typeface="Open Sans"/>
            </a:endParaRPr>
          </a:p>
          <a:p>
            <a:pPr marL="0" marR="0" lvl="0" indent="0" algn="l" rtl="0">
              <a:lnSpc>
                <a:spcPct val="80000"/>
              </a:lnSpc>
              <a:spcBef>
                <a:spcPts val="450"/>
              </a:spcBef>
              <a:spcAft>
                <a:spcPts val="0"/>
              </a:spcAft>
              <a:buClr>
                <a:schemeClr val="dk1"/>
              </a:buClr>
              <a:buFont typeface="Open Sans"/>
              <a:buNone/>
            </a:pPr>
            <a:r>
              <a:rPr lang="en-US" sz="2200" b="0" i="0" u="none" strike="noStrike" cap="none">
                <a:solidFill>
                  <a:schemeClr val="dk1"/>
                </a:solidFill>
                <a:latin typeface="Open Sans"/>
                <a:ea typeface="Open Sans"/>
                <a:cs typeface="Open Sans"/>
                <a:sym typeface="Open Sans"/>
              </a:rPr>
              <a:t>Ex.  all plants, and phytoplankton.</a:t>
            </a:r>
            <a:endParaRPr sz="2200"/>
          </a:p>
          <a:p>
            <a:pPr marL="0" marR="0" lvl="0" indent="0" algn="l" rtl="0">
              <a:lnSpc>
                <a:spcPct val="80000"/>
              </a:lnSpc>
              <a:spcBef>
                <a:spcPts val="450"/>
              </a:spcBef>
              <a:spcAft>
                <a:spcPts val="0"/>
              </a:spcAft>
              <a:buClr>
                <a:schemeClr val="dk1"/>
              </a:buClr>
              <a:buFont typeface="Open Sans"/>
              <a:buNone/>
            </a:pPr>
            <a:r>
              <a:rPr lang="en-US" sz="2200" b="0" i="0" u="none" strike="noStrike" cap="none">
                <a:solidFill>
                  <a:schemeClr val="dk1"/>
                </a:solidFill>
                <a:latin typeface="Open Sans"/>
                <a:ea typeface="Open Sans"/>
                <a:cs typeface="Open Sans"/>
                <a:sym typeface="Open Sans"/>
              </a:rPr>
              <a:t> </a:t>
            </a:r>
            <a:endParaRPr sz="2200"/>
          </a:p>
          <a:p>
            <a:pPr marL="0" marR="0" lvl="0" indent="0" algn="l" rtl="0">
              <a:lnSpc>
                <a:spcPct val="80000"/>
              </a:lnSpc>
              <a:spcBef>
                <a:spcPts val="450"/>
              </a:spcBef>
              <a:spcAft>
                <a:spcPts val="0"/>
              </a:spcAft>
              <a:buClr>
                <a:schemeClr val="dk1"/>
              </a:buClr>
              <a:buFont typeface="Open Sans"/>
              <a:buNone/>
            </a:pPr>
            <a:r>
              <a:rPr lang="en-US" sz="2200" b="1" i="0" u="none" strike="noStrike" cap="none">
                <a:solidFill>
                  <a:schemeClr val="dk1"/>
                </a:solidFill>
                <a:latin typeface="Open Sans"/>
                <a:ea typeface="Open Sans"/>
                <a:cs typeface="Open Sans"/>
                <a:sym typeface="Open Sans"/>
              </a:rPr>
              <a:t>Chemosynthetic organisms</a:t>
            </a:r>
            <a:r>
              <a:rPr lang="en-US" sz="2200" b="0" i="0" u="none" strike="noStrike" cap="none">
                <a:solidFill>
                  <a:schemeClr val="dk1"/>
                </a:solidFill>
                <a:latin typeface="Open Sans"/>
                <a:ea typeface="Open Sans"/>
                <a:cs typeface="Open Sans"/>
                <a:sym typeface="Open Sans"/>
              </a:rPr>
              <a:t>:  Use high energy inorganic compounds</a:t>
            </a:r>
            <a:endParaRPr sz="2200" b="0" i="0" u="none" strike="noStrike" cap="none">
              <a:solidFill>
                <a:schemeClr val="dk1"/>
              </a:solidFill>
              <a:latin typeface="Open Sans"/>
              <a:ea typeface="Open Sans"/>
              <a:cs typeface="Open Sans"/>
              <a:sym typeface="Open Sans"/>
            </a:endParaRPr>
          </a:p>
          <a:p>
            <a:pPr marL="0" marR="0" lvl="0" indent="0" algn="l" rtl="0">
              <a:lnSpc>
                <a:spcPct val="80000"/>
              </a:lnSpc>
              <a:spcBef>
                <a:spcPts val="450"/>
              </a:spcBef>
              <a:spcAft>
                <a:spcPts val="0"/>
              </a:spcAft>
              <a:buClr>
                <a:schemeClr val="dk1"/>
              </a:buClr>
              <a:buFont typeface="Open Sans"/>
              <a:buNone/>
            </a:pPr>
            <a:r>
              <a:rPr lang="en-US" sz="2200">
                <a:solidFill>
                  <a:schemeClr val="dk1"/>
                </a:solidFill>
                <a:latin typeface="Open Sans"/>
                <a:ea typeface="Open Sans"/>
                <a:cs typeface="Open Sans"/>
                <a:sym typeface="Open Sans"/>
              </a:rPr>
              <a:t>Ex. hydrothermal vent bacteria</a:t>
            </a:r>
            <a:r>
              <a:rPr lang="en-US" sz="2200" b="0" i="0" u="none" strike="noStrike" cap="none">
                <a:solidFill>
                  <a:schemeClr val="dk1"/>
                </a:solidFill>
                <a:latin typeface="Open Sans"/>
                <a:ea typeface="Open Sans"/>
                <a:cs typeface="Open Sans"/>
                <a:sym typeface="Open Sans"/>
              </a:rPr>
              <a:t> </a:t>
            </a:r>
            <a:endParaRPr sz="2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62"/>
          <p:cNvPicPr preferRelativeResize="0"/>
          <p:nvPr/>
        </p:nvPicPr>
        <p:blipFill rotWithShape="1">
          <a:blip r:embed="rId3">
            <a:alphaModFix/>
          </a:blip>
          <a:srcRect/>
          <a:stretch/>
        </p:blipFill>
        <p:spPr>
          <a:xfrm>
            <a:off x="0" y="1466193"/>
            <a:ext cx="9144000" cy="5391807"/>
          </a:xfrm>
          <a:prstGeom prst="rect">
            <a:avLst/>
          </a:prstGeom>
          <a:noFill/>
          <a:ln>
            <a:noFill/>
          </a:ln>
        </p:spPr>
      </p:pic>
      <p:sp>
        <p:nvSpPr>
          <p:cNvPr id="361" name="Google Shape;361;p62"/>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Font typeface="Open Sans"/>
              <a:buNone/>
            </a:pPr>
            <a:r>
              <a:rPr lang="en-US" sz="3950" b="0" i="0" u="none" strike="noStrike" cap="none">
                <a:solidFill>
                  <a:schemeClr val="dk1"/>
                </a:solidFill>
                <a:latin typeface="Open Sans"/>
                <a:ea typeface="Open Sans"/>
                <a:cs typeface="Open Sans"/>
                <a:sym typeface="Open Sans"/>
              </a:rPr>
              <a:t>Chemosynthetic Hydrothermal Vent Community.</a:t>
            </a:r>
            <a:endParaRPr sz="395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63"/>
          <p:cNvPicPr preferRelativeResize="0"/>
          <p:nvPr/>
        </p:nvPicPr>
        <p:blipFill rotWithShape="1">
          <a:blip r:embed="rId3">
            <a:alphaModFix/>
          </a:blip>
          <a:srcRect/>
          <a:stretch/>
        </p:blipFill>
        <p:spPr>
          <a:xfrm>
            <a:off x="4690664" y="1143000"/>
            <a:ext cx="4453336" cy="5181379"/>
          </a:xfrm>
          <a:prstGeom prst="rect">
            <a:avLst/>
          </a:prstGeom>
          <a:noFill/>
          <a:ln>
            <a:noFill/>
          </a:ln>
        </p:spPr>
      </p:pic>
      <p:sp>
        <p:nvSpPr>
          <p:cNvPr id="367" name="Google Shape;367;p63"/>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4400" b="0" i="0" u="none" strike="noStrike" cap="none">
                <a:solidFill>
                  <a:schemeClr val="dk1"/>
                </a:solidFill>
                <a:latin typeface="Open Sans"/>
                <a:ea typeface="Open Sans"/>
                <a:cs typeface="Open Sans"/>
                <a:sym typeface="Open Sans"/>
              </a:rPr>
              <a:t>Heterotroph Energy Strategies</a:t>
            </a:r>
            <a:endParaRPr sz="4400" b="0" i="0" u="none" strike="noStrike" cap="none">
              <a:solidFill>
                <a:schemeClr val="dk1"/>
              </a:solidFill>
              <a:latin typeface="Open Sans"/>
              <a:ea typeface="Open Sans"/>
              <a:cs typeface="Open Sans"/>
              <a:sym typeface="Open Sans"/>
            </a:endParaRPr>
          </a:p>
        </p:txBody>
      </p:sp>
      <p:sp>
        <p:nvSpPr>
          <p:cNvPr id="368" name="Google Shape;368;p63"/>
          <p:cNvSpPr txBox="1">
            <a:spLocks noGrp="1"/>
          </p:cNvSpPr>
          <p:nvPr>
            <p:ph type="body" idx="1"/>
          </p:nvPr>
        </p:nvSpPr>
        <p:spPr>
          <a:xfrm>
            <a:off x="182610" y="843618"/>
            <a:ext cx="4772700" cy="5862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Font typeface="Open Sans"/>
              <a:buNone/>
            </a:pPr>
            <a:r>
              <a:rPr lang="en-US" sz="2200" b="1" i="0" u="none" strike="noStrike" cap="none">
                <a:solidFill>
                  <a:schemeClr val="dk1"/>
                </a:solidFill>
                <a:latin typeface="Open Sans"/>
                <a:ea typeface="Open Sans"/>
                <a:cs typeface="Open Sans"/>
                <a:sym typeface="Open Sans"/>
              </a:rPr>
              <a:t>Heterotrophs</a:t>
            </a:r>
            <a:r>
              <a:rPr lang="en-US" sz="2200" b="0" i="0" u="none" strike="noStrike" cap="none">
                <a:solidFill>
                  <a:schemeClr val="dk1"/>
                </a:solidFill>
                <a:latin typeface="Open Sans"/>
                <a:ea typeface="Open Sans"/>
                <a:cs typeface="Open Sans"/>
                <a:sym typeface="Open Sans"/>
              </a:rPr>
              <a:t>: release free energy from organic compounds (from the food chain, either autotrophs or other heterotrophs), and convert those organic compounds in to inorganic compounds.  </a:t>
            </a:r>
            <a:endParaRPr sz="2200"/>
          </a:p>
          <a:p>
            <a:pPr marL="0" marR="0" lvl="0" indent="0" algn="l" rtl="0">
              <a:lnSpc>
                <a:spcPct val="80000"/>
              </a:lnSpc>
              <a:spcBef>
                <a:spcPts val="448"/>
              </a:spcBef>
              <a:spcAft>
                <a:spcPts val="0"/>
              </a:spcAft>
              <a:buClr>
                <a:schemeClr val="dk1"/>
              </a:buClr>
              <a:buFont typeface="Open Sans"/>
              <a:buNone/>
            </a:pPr>
            <a:endParaRPr sz="2200" b="1" i="0" u="none" strike="noStrike" cap="none">
              <a:solidFill>
                <a:schemeClr val="dk1"/>
              </a:solidFill>
              <a:latin typeface="Open Sans"/>
              <a:ea typeface="Open Sans"/>
              <a:cs typeface="Open Sans"/>
              <a:sym typeface="Open Sans"/>
            </a:endParaRPr>
          </a:p>
          <a:p>
            <a:pPr marL="0" marR="0" lvl="0" indent="0" algn="l" rtl="0">
              <a:lnSpc>
                <a:spcPct val="80000"/>
              </a:lnSpc>
              <a:spcBef>
                <a:spcPts val="450"/>
              </a:spcBef>
              <a:spcAft>
                <a:spcPts val="0"/>
              </a:spcAft>
              <a:buClr>
                <a:schemeClr val="dk1"/>
              </a:buClr>
              <a:buFont typeface="Open Sans"/>
              <a:buNone/>
            </a:pPr>
            <a:r>
              <a:rPr lang="en-US" sz="2200" b="1" i="0" u="none" strike="noStrike" cap="none">
                <a:solidFill>
                  <a:schemeClr val="dk1"/>
                </a:solidFill>
                <a:latin typeface="Open Sans"/>
                <a:ea typeface="Open Sans"/>
                <a:cs typeface="Open Sans"/>
                <a:sym typeface="Open Sans"/>
              </a:rPr>
              <a:t>Anaerobic heterotrophs</a:t>
            </a:r>
            <a:r>
              <a:rPr lang="en-US" sz="2200" b="0" i="0" u="none" strike="noStrike" cap="none">
                <a:solidFill>
                  <a:schemeClr val="dk1"/>
                </a:solidFill>
                <a:latin typeface="Open Sans"/>
                <a:ea typeface="Open Sans"/>
                <a:cs typeface="Open Sans"/>
                <a:sym typeface="Open Sans"/>
              </a:rPr>
              <a:t>:  Do not require oxygen.  Ex. many bacteria, yeast (</a:t>
            </a:r>
            <a:r>
              <a:rPr lang="en-US" sz="2200" b="1" i="0" u="none" strike="noStrike" cap="none">
                <a:solidFill>
                  <a:schemeClr val="dk1"/>
                </a:solidFill>
                <a:latin typeface="Open Sans"/>
                <a:ea typeface="Open Sans"/>
                <a:cs typeface="Open Sans"/>
                <a:sym typeface="Open Sans"/>
              </a:rPr>
              <a:t>facultative anaerobes</a:t>
            </a:r>
            <a:r>
              <a:rPr lang="en-US" sz="2200" b="0" i="0" u="none" strike="noStrike" cap="none">
                <a:solidFill>
                  <a:schemeClr val="dk1"/>
                </a:solidFill>
                <a:latin typeface="Open Sans"/>
                <a:ea typeface="Open Sans"/>
                <a:cs typeface="Open Sans"/>
                <a:sym typeface="Open Sans"/>
              </a:rPr>
              <a:t>:  can do it if they have to).</a:t>
            </a:r>
            <a:endParaRPr sz="2200"/>
          </a:p>
          <a:p>
            <a:pPr marL="0" marR="0" lvl="0" indent="0" algn="l" rtl="0">
              <a:lnSpc>
                <a:spcPct val="80000"/>
              </a:lnSpc>
              <a:spcBef>
                <a:spcPts val="450"/>
              </a:spcBef>
              <a:spcAft>
                <a:spcPts val="0"/>
              </a:spcAft>
              <a:buClr>
                <a:schemeClr val="dk1"/>
              </a:buClr>
              <a:buFont typeface="Open Sans"/>
              <a:buNone/>
            </a:pPr>
            <a:r>
              <a:rPr lang="en-US" sz="2200" b="0" i="0" u="none" strike="noStrike" cap="none">
                <a:solidFill>
                  <a:schemeClr val="dk1"/>
                </a:solidFill>
                <a:latin typeface="Open Sans"/>
                <a:ea typeface="Open Sans"/>
                <a:cs typeface="Open Sans"/>
                <a:sym typeface="Open Sans"/>
              </a:rPr>
              <a:t> </a:t>
            </a:r>
            <a:endParaRPr sz="2200"/>
          </a:p>
          <a:p>
            <a:pPr marL="0" marR="0" lvl="0" indent="0" algn="l" rtl="0">
              <a:lnSpc>
                <a:spcPct val="80000"/>
              </a:lnSpc>
              <a:spcBef>
                <a:spcPts val="450"/>
              </a:spcBef>
              <a:spcAft>
                <a:spcPts val="0"/>
              </a:spcAft>
              <a:buClr>
                <a:schemeClr val="dk1"/>
              </a:buClr>
              <a:buFont typeface="Open Sans"/>
              <a:buNone/>
            </a:pPr>
            <a:r>
              <a:rPr lang="en-US" sz="2200" b="1" i="0" u="none" strike="noStrike" cap="none">
                <a:solidFill>
                  <a:schemeClr val="dk1"/>
                </a:solidFill>
                <a:latin typeface="Open Sans"/>
                <a:ea typeface="Open Sans"/>
                <a:cs typeface="Open Sans"/>
                <a:sym typeface="Open Sans"/>
              </a:rPr>
              <a:t>Aerobic heterotrophs</a:t>
            </a:r>
            <a:r>
              <a:rPr lang="en-US" sz="2200" b="0" i="0" u="none" strike="noStrike" cap="none">
                <a:solidFill>
                  <a:schemeClr val="dk1"/>
                </a:solidFill>
                <a:latin typeface="Open Sans"/>
                <a:ea typeface="Open Sans"/>
                <a:cs typeface="Open Sans"/>
                <a:sym typeface="Open Sans"/>
              </a:rPr>
              <a:t>:  Use oxygen.  Release ~20X more free energy from food molecules than anaerobes do.  Ex.  all multicellular fungi and animals (p</a:t>
            </a:r>
            <a:r>
              <a:rPr lang="en-US" sz="2200">
                <a:solidFill>
                  <a:schemeClr val="dk1"/>
                </a:solidFill>
                <a:latin typeface="Open Sans"/>
                <a:ea typeface="Open Sans"/>
                <a:cs typeface="Open Sans"/>
                <a:sym typeface="Open Sans"/>
              </a:rPr>
              <a:t>lants, too)</a:t>
            </a:r>
            <a:r>
              <a:rPr lang="en-US" sz="2200" b="0" i="0" u="none" strike="noStrike" cap="none">
                <a:solidFill>
                  <a:schemeClr val="dk1"/>
                </a:solidFill>
                <a:latin typeface="Open Sans"/>
                <a:ea typeface="Open Sans"/>
                <a:cs typeface="Open Sans"/>
                <a:sym typeface="Open Sans"/>
              </a:rPr>
              <a:t>.</a:t>
            </a:r>
            <a:endParaRPr sz="22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64"/>
          <p:cNvPicPr preferRelativeResize="0"/>
          <p:nvPr/>
        </p:nvPicPr>
        <p:blipFill rotWithShape="1">
          <a:blip r:embed="rId3">
            <a:alphaModFix/>
          </a:blip>
          <a:srcRect/>
          <a:stretch/>
        </p:blipFill>
        <p:spPr>
          <a:xfrm>
            <a:off x="2017012" y="3268859"/>
            <a:ext cx="5807213" cy="3472713"/>
          </a:xfrm>
          <a:prstGeom prst="rect">
            <a:avLst/>
          </a:prstGeom>
          <a:noFill/>
          <a:ln>
            <a:noFill/>
          </a:ln>
        </p:spPr>
      </p:pic>
      <p:sp>
        <p:nvSpPr>
          <p:cNvPr id="374" name="Google Shape;374;p64"/>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4400" b="0" i="0" u="none" strike="noStrike" cap="none">
                <a:solidFill>
                  <a:schemeClr val="dk1"/>
                </a:solidFill>
                <a:latin typeface="Open Sans"/>
                <a:ea typeface="Open Sans"/>
                <a:cs typeface="Open Sans"/>
                <a:sym typeface="Open Sans"/>
              </a:rPr>
              <a:t>Electron Shuttles</a:t>
            </a:r>
            <a:endParaRPr sz="4400" b="0" i="0" u="none" strike="noStrike" cap="none">
              <a:solidFill>
                <a:schemeClr val="dk1"/>
              </a:solidFill>
              <a:latin typeface="Open Sans"/>
              <a:ea typeface="Open Sans"/>
              <a:cs typeface="Open Sans"/>
              <a:sym typeface="Open Sans"/>
            </a:endParaRPr>
          </a:p>
        </p:txBody>
      </p:sp>
      <p:sp>
        <p:nvSpPr>
          <p:cNvPr id="375" name="Google Shape;375;p64"/>
          <p:cNvSpPr txBox="1">
            <a:spLocks noGrp="1"/>
          </p:cNvSpPr>
          <p:nvPr>
            <p:ph type="body" idx="1"/>
          </p:nvPr>
        </p:nvSpPr>
        <p:spPr>
          <a:xfrm>
            <a:off x="348619" y="805115"/>
            <a:ext cx="8549479" cy="313745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Open Sans"/>
              <a:buNone/>
            </a:pPr>
            <a:r>
              <a:rPr lang="en-US" sz="2600" b="0" i="0" u="none" strike="noStrike" cap="none">
                <a:solidFill>
                  <a:schemeClr val="dk1"/>
                </a:solidFill>
                <a:latin typeface="Open Sans"/>
                <a:ea typeface="Open Sans"/>
                <a:cs typeface="Open Sans"/>
                <a:sym typeface="Open Sans"/>
              </a:rPr>
              <a:t>Biological energy production utilizes reduction/oxidation reactions. </a:t>
            </a:r>
            <a:endParaRPr sz="2600" b="0" i="0" u="none" strike="noStrike" cap="none">
              <a:solidFill>
                <a:schemeClr val="dk1"/>
              </a:solidFill>
              <a:latin typeface="Open Sans"/>
              <a:ea typeface="Open Sans"/>
              <a:cs typeface="Open Sans"/>
              <a:sym typeface="Open Sans"/>
            </a:endParaRPr>
          </a:p>
          <a:p>
            <a:pPr marL="0" marR="0" lvl="0" indent="0" algn="l" rtl="0">
              <a:lnSpc>
                <a:spcPct val="90000"/>
              </a:lnSpc>
              <a:spcBef>
                <a:spcPts val="640"/>
              </a:spcBef>
              <a:spcAft>
                <a:spcPts val="0"/>
              </a:spcAft>
              <a:buClr>
                <a:schemeClr val="dk1"/>
              </a:buClr>
              <a:buFont typeface="Open Sans"/>
              <a:buNone/>
            </a:pPr>
            <a:r>
              <a:rPr lang="en-US" sz="2600" b="0" i="0" u="none" strike="noStrike" cap="none">
                <a:solidFill>
                  <a:schemeClr val="dk1"/>
                </a:solidFill>
                <a:latin typeface="Open Sans"/>
                <a:ea typeface="Open Sans"/>
                <a:cs typeface="Open Sans"/>
                <a:sym typeface="Open Sans"/>
              </a:rPr>
              <a:t>The transfer of electrons occurs via “</a:t>
            </a:r>
            <a:r>
              <a:rPr lang="en-US" sz="2600" b="1" i="0" u="none" strike="noStrike" cap="none">
                <a:solidFill>
                  <a:schemeClr val="dk1"/>
                </a:solidFill>
                <a:latin typeface="Open Sans"/>
                <a:ea typeface="Open Sans"/>
                <a:cs typeface="Open Sans"/>
                <a:sym typeface="Open Sans"/>
              </a:rPr>
              <a:t>electron shuttle</a:t>
            </a:r>
            <a:r>
              <a:rPr lang="en-US" sz="2600" b="0" i="0" u="none" strike="noStrike" cap="none">
                <a:solidFill>
                  <a:schemeClr val="dk1"/>
                </a:solidFill>
                <a:latin typeface="Open Sans"/>
                <a:ea typeface="Open Sans"/>
                <a:cs typeface="Open Sans"/>
                <a:sym typeface="Open Sans"/>
              </a:rPr>
              <a:t>” molecules. </a:t>
            </a:r>
            <a:endParaRPr sz="2600"/>
          </a:p>
          <a:p>
            <a:pPr marL="0" marR="0" lvl="0" indent="0" algn="l" rtl="0">
              <a:lnSpc>
                <a:spcPct val="90000"/>
              </a:lnSpc>
              <a:spcBef>
                <a:spcPts val="640"/>
              </a:spcBef>
              <a:spcAft>
                <a:spcPts val="0"/>
              </a:spcAft>
              <a:buClr>
                <a:schemeClr val="dk1"/>
              </a:buClr>
              <a:buFont typeface="Open Sans"/>
              <a:buNone/>
            </a:pPr>
            <a:r>
              <a:rPr lang="en-US" sz="2600" b="0" i="0" u="none" strike="noStrike" cap="none">
                <a:solidFill>
                  <a:schemeClr val="dk1"/>
                </a:solidFill>
                <a:latin typeface="Open Sans"/>
                <a:ea typeface="Open Sans"/>
                <a:cs typeface="Open Sans"/>
                <a:sym typeface="Open Sans"/>
              </a:rPr>
              <a:t>Ex.  NAD</a:t>
            </a:r>
            <a:r>
              <a:rPr lang="en-US" sz="2600" b="0" i="0" u="none" strike="noStrike" cap="none" baseline="30000">
                <a:solidFill>
                  <a:schemeClr val="dk1"/>
                </a:solidFill>
                <a:latin typeface="Open Sans"/>
                <a:ea typeface="Open Sans"/>
                <a:cs typeface="Open Sans"/>
                <a:sym typeface="Open Sans"/>
              </a:rPr>
              <a:t>+</a:t>
            </a:r>
            <a:r>
              <a:rPr lang="en-US" sz="2600" b="0" i="0" u="none" strike="noStrike" cap="none">
                <a:solidFill>
                  <a:schemeClr val="dk1"/>
                </a:solidFill>
                <a:latin typeface="Open Sans"/>
                <a:ea typeface="Open Sans"/>
                <a:cs typeface="Open Sans"/>
                <a:sym typeface="Open Sans"/>
              </a:rPr>
              <a:t>/NADH, FAD/FADH</a:t>
            </a:r>
            <a:r>
              <a:rPr lang="en-US" sz="2600" b="0" i="0" u="none" strike="noStrike" cap="none" baseline="-25000">
                <a:solidFill>
                  <a:schemeClr val="dk1"/>
                </a:solidFill>
                <a:latin typeface="Open Sans"/>
                <a:ea typeface="Open Sans"/>
                <a:cs typeface="Open Sans"/>
                <a:sym typeface="Open Sans"/>
              </a:rPr>
              <a:t>2</a:t>
            </a:r>
            <a:r>
              <a:rPr lang="en-US" sz="2600" b="0" i="0" u="none" strike="noStrike" cap="none">
                <a:solidFill>
                  <a:schemeClr val="dk1"/>
                </a:solidFill>
                <a:latin typeface="Open Sans"/>
                <a:ea typeface="Open Sans"/>
                <a:cs typeface="Open Sans"/>
                <a:sym typeface="Open Sans"/>
              </a:rPr>
              <a:t>, NADP</a:t>
            </a:r>
            <a:r>
              <a:rPr lang="en-US" sz="2600" b="0" i="0" u="none" strike="noStrike" cap="none" baseline="30000">
                <a:solidFill>
                  <a:schemeClr val="dk1"/>
                </a:solidFill>
                <a:latin typeface="Open Sans"/>
                <a:ea typeface="Open Sans"/>
                <a:cs typeface="Open Sans"/>
                <a:sym typeface="Open Sans"/>
              </a:rPr>
              <a:t>+</a:t>
            </a:r>
            <a:r>
              <a:rPr lang="en-US" sz="2600" b="0" i="0" u="none" strike="noStrike" cap="none">
                <a:solidFill>
                  <a:schemeClr val="dk1"/>
                </a:solidFill>
                <a:latin typeface="Open Sans"/>
                <a:ea typeface="Open Sans"/>
                <a:cs typeface="Open Sans"/>
                <a:sym typeface="Open Sans"/>
              </a:rPr>
              <a:t>/NADPH</a:t>
            </a:r>
            <a:endParaRPr sz="2600"/>
          </a:p>
          <a:p>
            <a:pPr marL="0" marR="0" lvl="0" indent="0" algn="l" rtl="0">
              <a:lnSpc>
                <a:spcPct val="90000"/>
              </a:lnSpc>
              <a:spcBef>
                <a:spcPts val="640"/>
              </a:spcBef>
              <a:spcAft>
                <a:spcPts val="0"/>
              </a:spcAft>
              <a:buClr>
                <a:schemeClr val="dk1"/>
              </a:buClr>
              <a:buFont typeface="Open Sans"/>
              <a:buNone/>
            </a:pPr>
            <a:endParaRPr sz="3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5"/>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4400" b="0" i="0" u="none" strike="noStrike" cap="none">
                <a:solidFill>
                  <a:schemeClr val="dk1"/>
                </a:solidFill>
                <a:latin typeface="Open Sans"/>
                <a:ea typeface="Open Sans"/>
                <a:cs typeface="Open Sans"/>
                <a:sym typeface="Open Sans"/>
              </a:rPr>
              <a:t>ATP</a:t>
            </a:r>
            <a:endParaRPr sz="4400" b="0" i="0" u="none" strike="noStrike" cap="none">
              <a:solidFill>
                <a:schemeClr val="dk1"/>
              </a:solidFill>
              <a:latin typeface="Open Sans"/>
              <a:ea typeface="Open Sans"/>
              <a:cs typeface="Open Sans"/>
              <a:sym typeface="Open Sans"/>
            </a:endParaRPr>
          </a:p>
        </p:txBody>
      </p:sp>
      <p:sp>
        <p:nvSpPr>
          <p:cNvPr id="381" name="Google Shape;381;p65"/>
          <p:cNvSpPr txBox="1">
            <a:spLocks noGrp="1"/>
          </p:cNvSpPr>
          <p:nvPr>
            <p:ph type="body" idx="1"/>
          </p:nvPr>
        </p:nvSpPr>
        <p:spPr>
          <a:xfrm>
            <a:off x="348619" y="805115"/>
            <a:ext cx="5038383" cy="595950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Open Sans"/>
              <a:buNone/>
            </a:pPr>
            <a:r>
              <a:rPr lang="en-US" sz="2700" b="1" i="0" u="none" strike="noStrike" cap="none">
                <a:solidFill>
                  <a:schemeClr val="dk1"/>
                </a:solidFill>
                <a:latin typeface="Open Sans"/>
                <a:ea typeface="Open Sans"/>
                <a:cs typeface="Open Sans"/>
                <a:sym typeface="Open Sans"/>
              </a:rPr>
              <a:t>ATP</a:t>
            </a:r>
            <a:r>
              <a:rPr lang="en-US" sz="2700" b="0" i="0" u="none" strike="noStrike" cap="none">
                <a:solidFill>
                  <a:schemeClr val="dk1"/>
                </a:solidFill>
                <a:latin typeface="Open Sans"/>
                <a:ea typeface="Open Sans"/>
                <a:cs typeface="Open Sans"/>
                <a:sym typeface="Open Sans"/>
              </a:rPr>
              <a:t>: short-term free energy storage molecule used in all biological systems.  </a:t>
            </a:r>
            <a:endParaRPr sz="2700" b="0" i="0" u="none" strike="noStrike" cap="none">
              <a:solidFill>
                <a:schemeClr val="dk1"/>
              </a:solidFill>
              <a:latin typeface="Open Sans"/>
              <a:ea typeface="Open Sans"/>
              <a:cs typeface="Open Sans"/>
              <a:sym typeface="Open Sans"/>
            </a:endParaRPr>
          </a:p>
          <a:p>
            <a:pPr marL="0" marR="0" lvl="0" indent="0" algn="l" rtl="0">
              <a:lnSpc>
                <a:spcPct val="90000"/>
              </a:lnSpc>
              <a:spcBef>
                <a:spcPts val="540"/>
              </a:spcBef>
              <a:spcAft>
                <a:spcPts val="0"/>
              </a:spcAft>
              <a:buClr>
                <a:schemeClr val="dk1"/>
              </a:buClr>
              <a:buFont typeface="Open Sans"/>
              <a:buNone/>
            </a:pPr>
            <a:r>
              <a:rPr lang="en-US" sz="2700" b="0" i="0" u="none" strike="noStrike" cap="none">
                <a:solidFill>
                  <a:schemeClr val="dk1"/>
                </a:solidFill>
                <a:latin typeface="Open Sans"/>
                <a:ea typeface="Open Sans"/>
                <a:cs typeface="Open Sans"/>
                <a:sym typeface="Open Sans"/>
              </a:rPr>
              <a:t>Free energy from metabolism is used to turn a molecule of ADP (2 phosphates) in to a molecule of ATP (3 phosphates).  </a:t>
            </a:r>
            <a:endParaRPr sz="2700" b="0" i="0" u="none" strike="noStrike" cap="none">
              <a:solidFill>
                <a:schemeClr val="dk1"/>
              </a:solidFill>
              <a:latin typeface="Open Sans"/>
              <a:ea typeface="Open Sans"/>
              <a:cs typeface="Open Sans"/>
              <a:sym typeface="Open Sans"/>
            </a:endParaRPr>
          </a:p>
          <a:p>
            <a:pPr marL="0" marR="0" lvl="0" indent="0" algn="l" rtl="0">
              <a:lnSpc>
                <a:spcPct val="90000"/>
              </a:lnSpc>
              <a:spcBef>
                <a:spcPts val="540"/>
              </a:spcBef>
              <a:spcAft>
                <a:spcPts val="0"/>
              </a:spcAft>
              <a:buClr>
                <a:schemeClr val="dk1"/>
              </a:buClr>
              <a:buFont typeface="Open Sans"/>
              <a:buNone/>
            </a:pPr>
            <a:r>
              <a:rPr lang="en-US" sz="2700" b="0" i="0" u="none" strike="noStrike" cap="none">
                <a:solidFill>
                  <a:schemeClr val="dk1"/>
                </a:solidFill>
                <a:latin typeface="Open Sans"/>
                <a:ea typeface="Open Sans"/>
                <a:cs typeface="Open Sans"/>
                <a:sym typeface="Open Sans"/>
              </a:rPr>
              <a:t>The bond between the 2</a:t>
            </a:r>
            <a:r>
              <a:rPr lang="en-US" sz="2700" b="0" i="0" u="none" strike="noStrike" cap="none" baseline="30000">
                <a:solidFill>
                  <a:schemeClr val="dk1"/>
                </a:solidFill>
                <a:latin typeface="Open Sans"/>
                <a:ea typeface="Open Sans"/>
                <a:cs typeface="Open Sans"/>
                <a:sym typeface="Open Sans"/>
              </a:rPr>
              <a:t>nd</a:t>
            </a:r>
            <a:r>
              <a:rPr lang="en-US" sz="2700" b="0" i="0" u="none" strike="noStrike" cap="none">
                <a:solidFill>
                  <a:schemeClr val="dk1"/>
                </a:solidFill>
                <a:latin typeface="Open Sans"/>
                <a:ea typeface="Open Sans"/>
                <a:cs typeface="Open Sans"/>
                <a:sym typeface="Open Sans"/>
              </a:rPr>
              <a:t> and 3</a:t>
            </a:r>
            <a:r>
              <a:rPr lang="en-US" sz="2700" b="0" i="0" u="none" strike="noStrike" cap="none" baseline="30000">
                <a:solidFill>
                  <a:schemeClr val="dk1"/>
                </a:solidFill>
                <a:latin typeface="Open Sans"/>
                <a:ea typeface="Open Sans"/>
                <a:cs typeface="Open Sans"/>
                <a:sym typeface="Open Sans"/>
              </a:rPr>
              <a:t>rd</a:t>
            </a:r>
            <a:r>
              <a:rPr lang="en-US" sz="2700" b="0" i="0" u="none" strike="noStrike" cap="none">
                <a:solidFill>
                  <a:schemeClr val="dk1"/>
                </a:solidFill>
                <a:latin typeface="Open Sans"/>
                <a:ea typeface="Open Sans"/>
                <a:cs typeface="Open Sans"/>
                <a:sym typeface="Open Sans"/>
              </a:rPr>
              <a:t> phosphate is easily broken.  </a:t>
            </a:r>
            <a:endParaRPr sz="2700" b="0" i="0" u="none" strike="noStrike" cap="none">
              <a:solidFill>
                <a:schemeClr val="dk1"/>
              </a:solidFill>
              <a:latin typeface="Open Sans"/>
              <a:ea typeface="Open Sans"/>
              <a:cs typeface="Open Sans"/>
              <a:sym typeface="Open Sans"/>
            </a:endParaRPr>
          </a:p>
          <a:p>
            <a:pPr marL="0" marR="0" lvl="0" indent="0" algn="l" rtl="0">
              <a:lnSpc>
                <a:spcPct val="90000"/>
              </a:lnSpc>
              <a:spcBef>
                <a:spcPts val="540"/>
              </a:spcBef>
              <a:spcAft>
                <a:spcPts val="0"/>
              </a:spcAft>
              <a:buClr>
                <a:schemeClr val="dk1"/>
              </a:buClr>
              <a:buFont typeface="Open Sans"/>
              <a:buNone/>
            </a:pPr>
            <a:r>
              <a:rPr lang="en-US" sz="2700" b="0" i="0" u="none" strike="noStrike" cap="none">
                <a:solidFill>
                  <a:schemeClr val="dk1"/>
                </a:solidFill>
                <a:latin typeface="Open Sans"/>
                <a:ea typeface="Open Sans"/>
                <a:cs typeface="Open Sans"/>
                <a:sym typeface="Open Sans"/>
              </a:rPr>
              <a:t>When it is broken, the free energy that is released is used to power cellular work. </a:t>
            </a:r>
            <a:endParaRPr/>
          </a:p>
        </p:txBody>
      </p:sp>
      <p:pic>
        <p:nvPicPr>
          <p:cNvPr id="382" name="Google Shape;382;p65"/>
          <p:cNvPicPr preferRelativeResize="0"/>
          <p:nvPr/>
        </p:nvPicPr>
        <p:blipFill rotWithShape="1">
          <a:blip r:embed="rId3">
            <a:alphaModFix/>
          </a:blip>
          <a:srcRect/>
          <a:stretch/>
        </p:blipFill>
        <p:spPr>
          <a:xfrm rot="444573">
            <a:off x="5666560" y="618568"/>
            <a:ext cx="2902049" cy="2020881"/>
          </a:xfrm>
          <a:prstGeom prst="rect">
            <a:avLst/>
          </a:prstGeom>
          <a:noFill/>
          <a:ln>
            <a:noFill/>
          </a:ln>
        </p:spPr>
      </p:pic>
      <p:pic>
        <p:nvPicPr>
          <p:cNvPr id="383" name="Google Shape;383;p65"/>
          <p:cNvPicPr preferRelativeResize="0"/>
          <p:nvPr/>
        </p:nvPicPr>
        <p:blipFill rotWithShape="1">
          <a:blip r:embed="rId4">
            <a:alphaModFix/>
          </a:blip>
          <a:srcRect/>
          <a:stretch/>
        </p:blipFill>
        <p:spPr>
          <a:xfrm>
            <a:off x="5261973" y="2573048"/>
            <a:ext cx="3882027" cy="2025933"/>
          </a:xfrm>
          <a:prstGeom prst="rect">
            <a:avLst/>
          </a:prstGeom>
          <a:noFill/>
          <a:ln>
            <a:noFill/>
          </a:ln>
        </p:spPr>
      </p:pic>
      <p:pic>
        <p:nvPicPr>
          <p:cNvPr id="384" name="Google Shape;384;p65"/>
          <p:cNvPicPr preferRelativeResize="0"/>
          <p:nvPr/>
        </p:nvPicPr>
        <p:blipFill rotWithShape="1">
          <a:blip r:embed="rId5">
            <a:alphaModFix/>
          </a:blip>
          <a:srcRect/>
          <a:stretch/>
        </p:blipFill>
        <p:spPr>
          <a:xfrm>
            <a:off x="5387002" y="4516091"/>
            <a:ext cx="3756998" cy="1852200"/>
          </a:xfrm>
          <a:prstGeom prst="rect">
            <a:avLst/>
          </a:prstGeom>
          <a:noFill/>
          <a:ln>
            <a:noFill/>
          </a:ln>
        </p:spPr>
      </p:pic>
      <p:sp>
        <p:nvSpPr>
          <p:cNvPr id="385" name="Google Shape;385;p65"/>
          <p:cNvSpPr/>
          <p:nvPr/>
        </p:nvSpPr>
        <p:spPr>
          <a:xfrm>
            <a:off x="5325450" y="4622433"/>
            <a:ext cx="840250" cy="401250"/>
          </a:xfrm>
          <a:custGeom>
            <a:avLst/>
            <a:gdLst/>
            <a:ahLst/>
            <a:cxnLst/>
            <a:rect l="l" t="t" r="r" b="b"/>
            <a:pathLst>
              <a:path w="33610" h="16050" extrusionOk="0">
                <a:moveTo>
                  <a:pt x="0" y="8003"/>
                </a:moveTo>
                <a:cubicBezTo>
                  <a:pt x="3905" y="6701"/>
                  <a:pt x="17830" y="-1149"/>
                  <a:pt x="23432" y="192"/>
                </a:cubicBezTo>
                <a:cubicBezTo>
                  <a:pt x="29034" y="1533"/>
                  <a:pt x="31914" y="13407"/>
                  <a:pt x="33610" y="16050"/>
                </a:cubicBezTo>
              </a:path>
            </a:pathLst>
          </a:custGeom>
          <a:noFill/>
          <a:ln w="38100" cap="flat" cmpd="sng">
            <a:solidFill>
              <a:srgbClr val="FF0000"/>
            </a:solidFill>
            <a:prstDash val="solid"/>
            <a:round/>
            <a:headEnd type="none" w="med" len="med"/>
            <a:tailEnd type="stealth" w="med" len="med"/>
          </a:ln>
        </p:spPr>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grpSp>
        <p:nvGrpSpPr>
          <p:cNvPr id="390" name="Google Shape;390;p66"/>
          <p:cNvGrpSpPr/>
          <p:nvPr/>
        </p:nvGrpSpPr>
        <p:grpSpPr>
          <a:xfrm>
            <a:off x="979375" y="564925"/>
            <a:ext cx="7185250" cy="5079975"/>
            <a:chOff x="958625" y="876800"/>
            <a:chExt cx="7185250" cy="5079975"/>
          </a:xfrm>
        </p:grpSpPr>
        <p:pic>
          <p:nvPicPr>
            <p:cNvPr id="391" name="Google Shape;391;p66"/>
            <p:cNvPicPr preferRelativeResize="0"/>
            <p:nvPr/>
          </p:nvPicPr>
          <p:blipFill>
            <a:blip r:embed="rId3">
              <a:alphaModFix/>
            </a:blip>
            <a:stretch>
              <a:fillRect/>
            </a:stretch>
          </p:blipFill>
          <p:spPr>
            <a:xfrm>
              <a:off x="958625" y="876800"/>
              <a:ext cx="7185250" cy="5079975"/>
            </a:xfrm>
            <a:prstGeom prst="rect">
              <a:avLst/>
            </a:prstGeom>
            <a:noFill/>
            <a:ln>
              <a:noFill/>
            </a:ln>
          </p:spPr>
        </p:pic>
        <p:sp>
          <p:nvSpPr>
            <p:cNvPr id="392" name="Google Shape;392;p66"/>
            <p:cNvSpPr/>
            <p:nvPr/>
          </p:nvSpPr>
          <p:spPr>
            <a:xfrm>
              <a:off x="3963550" y="3318400"/>
              <a:ext cx="1442700" cy="622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 name="Google Shape;393;p66"/>
          <p:cNvSpPr/>
          <p:nvPr/>
        </p:nvSpPr>
        <p:spPr>
          <a:xfrm>
            <a:off x="3180125" y="676636"/>
            <a:ext cx="2751500" cy="567775"/>
          </a:xfrm>
          <a:custGeom>
            <a:avLst/>
            <a:gdLst/>
            <a:ahLst/>
            <a:cxnLst/>
            <a:rect l="l" t="t" r="r" b="b"/>
            <a:pathLst>
              <a:path w="110060" h="22711" extrusionOk="0">
                <a:moveTo>
                  <a:pt x="0" y="21052"/>
                </a:moveTo>
                <a:cubicBezTo>
                  <a:pt x="9126" y="17549"/>
                  <a:pt x="36410" y="-241"/>
                  <a:pt x="54753" y="35"/>
                </a:cubicBezTo>
                <a:cubicBezTo>
                  <a:pt x="73096" y="312"/>
                  <a:pt x="100842" y="18932"/>
                  <a:pt x="110060" y="22711"/>
                </a:cubicBezTo>
              </a:path>
            </a:pathLst>
          </a:custGeom>
          <a:noFill/>
          <a:ln w="76200" cap="flat" cmpd="sng">
            <a:solidFill>
              <a:srgbClr val="980000"/>
            </a:solidFill>
            <a:prstDash val="solid"/>
            <a:round/>
            <a:headEnd type="none" w="med" len="med"/>
            <a:tailEnd type="stealth" w="med" len="med"/>
          </a:ln>
        </p:spPr>
      </p:sp>
      <p:sp>
        <p:nvSpPr>
          <p:cNvPr id="394" name="Google Shape;394;p66"/>
          <p:cNvSpPr/>
          <p:nvPr/>
        </p:nvSpPr>
        <p:spPr>
          <a:xfrm rot="10800000">
            <a:off x="3021250" y="5287336"/>
            <a:ext cx="2751500" cy="567775"/>
          </a:xfrm>
          <a:custGeom>
            <a:avLst/>
            <a:gdLst/>
            <a:ahLst/>
            <a:cxnLst/>
            <a:rect l="l" t="t" r="r" b="b"/>
            <a:pathLst>
              <a:path w="110060" h="22711" extrusionOk="0">
                <a:moveTo>
                  <a:pt x="0" y="21052"/>
                </a:moveTo>
                <a:cubicBezTo>
                  <a:pt x="9126" y="17549"/>
                  <a:pt x="36410" y="-241"/>
                  <a:pt x="54753" y="35"/>
                </a:cubicBezTo>
                <a:cubicBezTo>
                  <a:pt x="73096" y="312"/>
                  <a:pt x="100842" y="18932"/>
                  <a:pt x="110060" y="22711"/>
                </a:cubicBezTo>
              </a:path>
            </a:pathLst>
          </a:custGeom>
          <a:noFill/>
          <a:ln w="76200" cap="flat" cmpd="sng">
            <a:solidFill>
              <a:srgbClr val="38761D"/>
            </a:solidFill>
            <a:prstDash val="solid"/>
            <a:round/>
            <a:headEnd type="none" w="med" len="med"/>
            <a:tailEnd type="stealth" w="med" len="med"/>
          </a:ln>
        </p:spPr>
      </p:sp>
      <p:sp>
        <p:nvSpPr>
          <p:cNvPr id="395" name="Google Shape;395;p66"/>
          <p:cNvSpPr txBox="1">
            <a:spLocks noGrp="1"/>
          </p:cNvSpPr>
          <p:nvPr>
            <p:ph type="body" idx="1"/>
          </p:nvPr>
        </p:nvSpPr>
        <p:spPr>
          <a:xfrm>
            <a:off x="2036625" y="125716"/>
            <a:ext cx="5038500" cy="439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Font typeface="Open Sans"/>
              <a:buNone/>
            </a:pPr>
            <a:r>
              <a:rPr lang="en-US" sz="2800" b="1">
                <a:latin typeface="Open Sans"/>
                <a:ea typeface="Open Sans"/>
                <a:cs typeface="Open Sans"/>
                <a:sym typeface="Open Sans"/>
              </a:rPr>
              <a:t>Cellular Work</a:t>
            </a:r>
            <a:endParaRPr sz="2800" b="1">
              <a:latin typeface="Open Sans"/>
              <a:ea typeface="Open Sans"/>
              <a:cs typeface="Open Sans"/>
              <a:sym typeface="Open Sans"/>
            </a:endParaRPr>
          </a:p>
        </p:txBody>
      </p:sp>
      <p:sp>
        <p:nvSpPr>
          <p:cNvPr id="396" name="Google Shape;396;p66"/>
          <p:cNvSpPr txBox="1">
            <a:spLocks noGrp="1"/>
          </p:cNvSpPr>
          <p:nvPr>
            <p:ph type="body" idx="1"/>
          </p:nvPr>
        </p:nvSpPr>
        <p:spPr>
          <a:xfrm>
            <a:off x="2030150" y="5912016"/>
            <a:ext cx="5038500" cy="439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Font typeface="Open Sans"/>
              <a:buNone/>
            </a:pPr>
            <a:r>
              <a:rPr lang="en-US" sz="2800" b="1">
                <a:latin typeface="Open Sans"/>
                <a:ea typeface="Open Sans"/>
                <a:cs typeface="Open Sans"/>
                <a:sym typeface="Open Sans"/>
              </a:rPr>
              <a:t>Cellular Energetics (R &amp; P)</a:t>
            </a:r>
            <a:endParaRPr sz="2800" b="1">
              <a:latin typeface="Open Sans"/>
              <a:ea typeface="Open Sans"/>
              <a:cs typeface="Open Sans"/>
              <a:sym typeface="Open Sans"/>
            </a:endParaRPr>
          </a:p>
        </p:txBody>
      </p:sp>
      <p:sp>
        <p:nvSpPr>
          <p:cNvPr id="397" name="Google Shape;397;p66"/>
          <p:cNvSpPr txBox="1"/>
          <p:nvPr/>
        </p:nvSpPr>
        <p:spPr>
          <a:xfrm>
            <a:off x="5482200" y="6297600"/>
            <a:ext cx="3738000" cy="33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Image by David S. Goodsell, The Scripps Research Institute.  All rights reserved.</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67"/>
          <p:cNvPicPr preferRelativeResize="0"/>
          <p:nvPr/>
        </p:nvPicPr>
        <p:blipFill>
          <a:blip r:embed="rId3">
            <a:alphaModFix/>
          </a:blip>
          <a:stretch>
            <a:fillRect/>
          </a:stretch>
        </p:blipFill>
        <p:spPr>
          <a:xfrm>
            <a:off x="1902425" y="850175"/>
            <a:ext cx="5337370" cy="5150574"/>
          </a:xfrm>
          <a:prstGeom prst="rect">
            <a:avLst/>
          </a:prstGeom>
          <a:noFill/>
          <a:ln>
            <a:noFill/>
          </a:ln>
        </p:spPr>
      </p:pic>
      <p:sp>
        <p:nvSpPr>
          <p:cNvPr id="403" name="Google Shape;403;p67"/>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4400">
                <a:solidFill>
                  <a:schemeClr val="dk1"/>
                </a:solidFill>
                <a:latin typeface="Open Sans"/>
                <a:ea typeface="Open Sans"/>
                <a:cs typeface="Open Sans"/>
                <a:sym typeface="Open Sans"/>
              </a:rPr>
              <a:t>One Example of Cellular Work</a:t>
            </a:r>
            <a:endParaRPr sz="4400" b="0" i="0" u="none" strike="noStrike" cap="none">
              <a:solidFill>
                <a:schemeClr val="dk1"/>
              </a:solidFill>
              <a:latin typeface="Open Sans"/>
              <a:ea typeface="Open Sans"/>
              <a:cs typeface="Open Sans"/>
              <a:sym typeface="Open Sans"/>
            </a:endParaRPr>
          </a:p>
        </p:txBody>
      </p:sp>
      <p:sp>
        <p:nvSpPr>
          <p:cNvPr id="404" name="Google Shape;404;p67"/>
          <p:cNvSpPr txBox="1">
            <a:spLocks noGrp="1"/>
          </p:cNvSpPr>
          <p:nvPr>
            <p:ph type="body" idx="1"/>
          </p:nvPr>
        </p:nvSpPr>
        <p:spPr>
          <a:xfrm>
            <a:off x="348625" y="6000750"/>
            <a:ext cx="8403600" cy="763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540"/>
              </a:spcBef>
              <a:spcAft>
                <a:spcPts val="0"/>
              </a:spcAft>
              <a:buClr>
                <a:schemeClr val="dk1"/>
              </a:buClr>
              <a:buFont typeface="Open Sans"/>
              <a:buNone/>
            </a:pPr>
            <a:r>
              <a:rPr lang="en-US" sz="2700">
                <a:solidFill>
                  <a:schemeClr val="dk1"/>
                </a:solidFill>
                <a:latin typeface="Open Sans"/>
                <a:ea typeface="Open Sans"/>
                <a:cs typeface="Open Sans"/>
                <a:sym typeface="Open Sans"/>
              </a:rPr>
              <a:t>“Charging” of tRNA molecules with amino acids.</a:t>
            </a:r>
            <a:r>
              <a:rPr lang="en-US" sz="2700" b="0" i="0" u="none" strike="noStrike" cap="none">
                <a:solidFill>
                  <a:schemeClr val="dk1"/>
                </a:solidFill>
                <a:latin typeface="Open Sans"/>
                <a:ea typeface="Open Sans"/>
                <a:cs typeface="Open Sans"/>
                <a:sym typeface="Open Sans"/>
              </a:rPr>
              <a:t> </a:t>
            </a:r>
            <a:endParaRPr/>
          </a:p>
        </p:txBody>
      </p:sp>
      <p:sp>
        <p:nvSpPr>
          <p:cNvPr id="405" name="Google Shape;405;p67"/>
          <p:cNvSpPr txBox="1"/>
          <p:nvPr/>
        </p:nvSpPr>
        <p:spPr>
          <a:xfrm>
            <a:off x="2588225" y="6526200"/>
            <a:ext cx="7241700" cy="33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Image by David S. Goodsell, The Scripps Research Institute.  All rights reserved.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3"/>
          <p:cNvPicPr preferRelativeResize="0"/>
          <p:nvPr/>
        </p:nvPicPr>
        <p:blipFill rotWithShape="1">
          <a:blip r:embed="rId3">
            <a:alphaModFix/>
          </a:blip>
          <a:srcRect/>
          <a:stretch/>
        </p:blipFill>
        <p:spPr>
          <a:xfrm>
            <a:off x="315418" y="3474539"/>
            <a:ext cx="4215293" cy="2971568"/>
          </a:xfrm>
          <a:prstGeom prst="rect">
            <a:avLst/>
          </a:prstGeom>
          <a:noFill/>
          <a:ln>
            <a:noFill/>
          </a:ln>
        </p:spPr>
      </p:pic>
      <p:pic>
        <p:nvPicPr>
          <p:cNvPr id="94" name="Google Shape;94;p23"/>
          <p:cNvPicPr preferRelativeResize="0"/>
          <p:nvPr/>
        </p:nvPicPr>
        <p:blipFill rotWithShape="1">
          <a:blip r:embed="rId4">
            <a:alphaModFix/>
          </a:blip>
          <a:srcRect/>
          <a:stretch/>
        </p:blipFill>
        <p:spPr>
          <a:xfrm>
            <a:off x="4929000" y="2849075"/>
            <a:ext cx="4152300" cy="3936000"/>
          </a:xfrm>
          <a:prstGeom prst="rect">
            <a:avLst/>
          </a:prstGeom>
          <a:noFill/>
          <a:ln>
            <a:noFill/>
          </a:ln>
        </p:spPr>
      </p:pic>
      <p:sp>
        <p:nvSpPr>
          <p:cNvPr id="95" name="Google Shape;95;p23"/>
          <p:cNvSpPr txBox="1">
            <a:spLocks noGrp="1"/>
          </p:cNvSpPr>
          <p:nvPr>
            <p:ph type="title"/>
          </p:nvPr>
        </p:nvSpPr>
        <p:spPr>
          <a:xfrm>
            <a:off x="0" y="0"/>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3950" b="0" i="0" u="none" strike="noStrike" cap="none">
                <a:solidFill>
                  <a:schemeClr val="dk1"/>
                </a:solidFill>
                <a:latin typeface="Open Sans"/>
                <a:ea typeface="Open Sans"/>
                <a:cs typeface="Open Sans"/>
                <a:sym typeface="Open Sans"/>
              </a:rPr>
              <a:t>Living Systems are “Open” Systems</a:t>
            </a:r>
            <a:endParaRPr sz="3950" b="0" i="0" u="none" strike="noStrike" cap="none">
              <a:solidFill>
                <a:schemeClr val="dk1"/>
              </a:solidFill>
              <a:latin typeface="Open Sans"/>
              <a:ea typeface="Open Sans"/>
              <a:cs typeface="Open Sans"/>
              <a:sym typeface="Open Sans"/>
            </a:endParaRPr>
          </a:p>
        </p:txBody>
      </p:sp>
      <p:sp>
        <p:nvSpPr>
          <p:cNvPr id="96" name="Google Shape;96;p23"/>
          <p:cNvSpPr txBox="1">
            <a:spLocks noGrp="1"/>
          </p:cNvSpPr>
          <p:nvPr>
            <p:ph type="body" idx="1"/>
          </p:nvPr>
        </p:nvSpPr>
        <p:spPr>
          <a:xfrm>
            <a:off x="457200" y="977300"/>
            <a:ext cx="8229600" cy="2036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Open Sans"/>
              <a:buNone/>
            </a:pPr>
            <a:r>
              <a:rPr lang="en-US" sz="3200" b="0" i="0" u="none" strike="noStrike" cap="none">
                <a:solidFill>
                  <a:schemeClr val="dk1"/>
                </a:solidFill>
                <a:latin typeface="Open Sans"/>
                <a:ea typeface="Open Sans"/>
                <a:cs typeface="Open Sans"/>
                <a:sym typeface="Open Sans"/>
              </a:rPr>
              <a:t>Matter and energy move in to living systems from the environment.  Living systems transform matter and energy and return it to the environment</a:t>
            </a:r>
            <a:endParaRPr sz="3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24"/>
          <p:cNvPicPr preferRelativeResize="0"/>
          <p:nvPr/>
        </p:nvPicPr>
        <p:blipFill rotWithShape="1">
          <a:blip r:embed="rId3">
            <a:alphaModFix/>
          </a:blip>
          <a:srcRect/>
          <a:stretch/>
        </p:blipFill>
        <p:spPr>
          <a:xfrm>
            <a:off x="1535586" y="884858"/>
            <a:ext cx="6047926" cy="4811125"/>
          </a:xfrm>
          <a:prstGeom prst="rect">
            <a:avLst/>
          </a:prstGeom>
          <a:noFill/>
          <a:ln>
            <a:noFill/>
          </a:ln>
        </p:spPr>
      </p:pic>
      <p:sp>
        <p:nvSpPr>
          <p:cNvPr id="102" name="Google Shape;102;p24"/>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4400" b="0" i="0" u="none" strike="noStrike" cap="none">
                <a:solidFill>
                  <a:schemeClr val="dk1"/>
                </a:solidFill>
                <a:latin typeface="Open Sans"/>
                <a:ea typeface="Open Sans"/>
                <a:cs typeface="Open Sans"/>
                <a:sym typeface="Open Sans"/>
              </a:rPr>
              <a:t>Multi-Step Metabolism</a:t>
            </a:r>
            <a:endParaRPr sz="4400" b="0" i="0" u="none" strike="noStrike" cap="none">
              <a:solidFill>
                <a:schemeClr val="dk1"/>
              </a:solidFill>
              <a:latin typeface="Open Sans"/>
              <a:ea typeface="Open Sans"/>
              <a:cs typeface="Open Sans"/>
              <a:sym typeface="Open Sans"/>
            </a:endParaRPr>
          </a:p>
        </p:txBody>
      </p:sp>
      <p:sp>
        <p:nvSpPr>
          <p:cNvPr id="103" name="Google Shape;103;p24"/>
          <p:cNvSpPr txBox="1">
            <a:spLocks noGrp="1"/>
          </p:cNvSpPr>
          <p:nvPr>
            <p:ph type="body" idx="1"/>
          </p:nvPr>
        </p:nvSpPr>
        <p:spPr>
          <a:xfrm>
            <a:off x="0" y="5543583"/>
            <a:ext cx="9144000" cy="11619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Font typeface="Open Sans"/>
              <a:buNone/>
            </a:pPr>
            <a:r>
              <a:rPr lang="en-US" sz="2700" b="0" i="0" u="none" strike="noStrike" cap="none">
                <a:solidFill>
                  <a:schemeClr val="dk1"/>
                </a:solidFill>
                <a:latin typeface="Open Sans"/>
                <a:ea typeface="Open Sans"/>
                <a:cs typeface="Open Sans"/>
                <a:sym typeface="Open Sans"/>
              </a:rPr>
              <a:t>To increase control, living systems produce free energy in multiple-step pathways, mediated by enzyme </a:t>
            </a:r>
            <a:r>
              <a:rPr lang="en-US" sz="2700" b="1" i="0" u="none" strike="noStrike" cap="none">
                <a:solidFill>
                  <a:schemeClr val="dk1"/>
                </a:solidFill>
                <a:latin typeface="Open Sans"/>
                <a:ea typeface="Open Sans"/>
                <a:cs typeface="Open Sans"/>
                <a:sym typeface="Open Sans"/>
              </a:rPr>
              <a:t>catalysts</a:t>
            </a:r>
            <a:r>
              <a:rPr lang="en-US" sz="2700" b="0" i="0" u="none" strike="noStrike" cap="none">
                <a:solidFill>
                  <a:schemeClr val="dk1"/>
                </a:solidFill>
                <a:latin typeface="Open Sans"/>
                <a:ea typeface="Open Sans"/>
                <a:cs typeface="Open Sans"/>
                <a:sym typeface="Open Sans"/>
              </a:rPr>
              <a:t>.</a:t>
            </a:r>
            <a:endParaRPr sz="27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Open Sans"/>
              <a:buNone/>
            </a:pPr>
            <a:r>
              <a:rPr lang="en-US" sz="3200" b="1" i="0" u="none" strike="noStrike" cap="small">
                <a:solidFill>
                  <a:schemeClr val="dk1"/>
                </a:solidFill>
                <a:latin typeface="Open Sans"/>
                <a:ea typeface="Open Sans"/>
                <a:cs typeface="Open Sans"/>
                <a:sym typeface="Open Sans"/>
              </a:rPr>
              <a:t>2.  Math Skills: Gibbs Free Energy</a:t>
            </a:r>
            <a:endParaRPr sz="3200" b="1" i="0" u="none" strike="noStrike" cap="small">
              <a:solidFill>
                <a:schemeClr val="dk1"/>
              </a:solidFill>
              <a:latin typeface="Open Sans"/>
              <a:ea typeface="Open Sans"/>
              <a:cs typeface="Open Sans"/>
              <a:sym typeface="Open Sans"/>
            </a:endParaRPr>
          </a:p>
        </p:txBody>
      </p:sp>
      <p:sp>
        <p:nvSpPr>
          <p:cNvPr id="109" name="Google Shape;109;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909090"/>
              </a:buClr>
              <a:buFont typeface="Open Sans"/>
              <a:buNone/>
            </a:pPr>
            <a:r>
              <a:rPr lang="en-US" sz="2000" b="1" i="0" u="none" strike="noStrike" cap="none">
                <a:solidFill>
                  <a:srgbClr val="909090"/>
                </a:solidFill>
                <a:latin typeface="Open Sans"/>
                <a:ea typeface="Open Sans"/>
                <a:cs typeface="Open Sans"/>
                <a:sym typeface="Open Sans"/>
              </a:rPr>
              <a:t>3.1: All living systems require constant input of free energy.</a:t>
            </a:r>
            <a:endParaRPr/>
          </a:p>
          <a:p>
            <a:pPr marL="0" marR="0" lvl="0" indent="0" algn="l" rtl="0">
              <a:spcBef>
                <a:spcPts val="400"/>
              </a:spcBef>
              <a:spcAft>
                <a:spcPts val="0"/>
              </a:spcAft>
              <a:buClr>
                <a:srgbClr val="909090"/>
              </a:buClr>
              <a:buFont typeface="Open Sans"/>
              <a:buNone/>
            </a:pPr>
            <a:r>
              <a:rPr lang="en-US" sz="2000" b="1" i="0" u="none" strike="noStrike" cap="none">
                <a:solidFill>
                  <a:srgbClr val="909090"/>
                </a:solidFill>
                <a:latin typeface="Open Sans"/>
                <a:ea typeface="Open Sans"/>
                <a:cs typeface="Open Sans"/>
                <a:sym typeface="Open Sans"/>
              </a:rPr>
              <a:t>  </a:t>
            </a:r>
            <a:endParaRPr sz="2000" b="1" i="0" u="none" strike="noStrike" cap="none">
              <a:solidFill>
                <a:srgbClr val="909090"/>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6"/>
          <p:cNvPicPr preferRelativeResize="0"/>
          <p:nvPr/>
        </p:nvPicPr>
        <p:blipFill rotWithShape="1">
          <a:blip r:embed="rId3">
            <a:alphaModFix/>
          </a:blip>
          <a:srcRect/>
          <a:stretch/>
        </p:blipFill>
        <p:spPr>
          <a:xfrm>
            <a:off x="1578340" y="2139924"/>
            <a:ext cx="5312400" cy="1029600"/>
          </a:xfrm>
          <a:prstGeom prst="rect">
            <a:avLst/>
          </a:prstGeom>
          <a:noFill/>
          <a:ln>
            <a:noFill/>
          </a:ln>
        </p:spPr>
      </p:pic>
      <p:sp>
        <p:nvSpPr>
          <p:cNvPr id="115" name="Google Shape;115;p26"/>
          <p:cNvSpPr txBox="1">
            <a:spLocks noGrp="1"/>
          </p:cNvSpPr>
          <p:nvPr>
            <p:ph type="body" idx="1"/>
          </p:nvPr>
        </p:nvSpPr>
        <p:spPr>
          <a:xfrm>
            <a:off x="457200" y="838200"/>
            <a:ext cx="8596200" cy="5715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Font typeface="Open Sans"/>
              <a:buNone/>
            </a:pPr>
            <a:r>
              <a:rPr lang="en-US" sz="2600" b="0" i="0" u="none" strike="noStrike" cap="none" dirty="0">
                <a:solidFill>
                  <a:schemeClr val="dk1"/>
                </a:solidFill>
                <a:latin typeface="Open Sans"/>
                <a:ea typeface="Open Sans"/>
                <a:cs typeface="Open Sans"/>
                <a:sym typeface="Open Sans"/>
              </a:rPr>
              <a:t>Be able to use and interpret the Gibbs Free Energy Equation to determine if a particular process will occur spontaneously or non-spontaneously.</a:t>
            </a:r>
            <a:endParaRPr sz="2600" dirty="0"/>
          </a:p>
          <a:p>
            <a:pPr marL="0" marR="0" lvl="0" indent="0" algn="l" rtl="0">
              <a:lnSpc>
                <a:spcPct val="90000"/>
              </a:lnSpc>
              <a:spcBef>
                <a:spcPts val="592"/>
              </a:spcBef>
              <a:spcAft>
                <a:spcPts val="0"/>
              </a:spcAft>
              <a:buClr>
                <a:schemeClr val="dk1"/>
              </a:buClr>
              <a:buFont typeface="Open Sans"/>
              <a:buNone/>
            </a:pPr>
            <a:endParaRPr sz="2600" b="0" i="0" u="none" strike="noStrike" cap="none" dirty="0">
              <a:solidFill>
                <a:schemeClr val="dk1"/>
              </a:solidFill>
              <a:latin typeface="Open Sans"/>
              <a:ea typeface="Open Sans"/>
              <a:cs typeface="Open Sans"/>
              <a:sym typeface="Open Sans"/>
            </a:endParaRPr>
          </a:p>
          <a:p>
            <a:pPr marL="0" marR="0" lvl="0" indent="0" algn="l" rtl="0">
              <a:lnSpc>
                <a:spcPct val="90000"/>
              </a:lnSpc>
              <a:spcBef>
                <a:spcPts val="592"/>
              </a:spcBef>
              <a:spcAft>
                <a:spcPts val="0"/>
              </a:spcAft>
              <a:buClr>
                <a:schemeClr val="dk1"/>
              </a:buClr>
              <a:buFont typeface="Open Sans"/>
              <a:buNone/>
            </a:pPr>
            <a:endParaRPr sz="2600" b="0" i="0" u="none" strike="noStrike" cap="none" dirty="0">
              <a:solidFill>
                <a:schemeClr val="dk1"/>
              </a:solidFill>
              <a:latin typeface="Open Sans"/>
              <a:ea typeface="Open Sans"/>
              <a:cs typeface="Open Sans"/>
              <a:sym typeface="Open Sans"/>
            </a:endParaRPr>
          </a:p>
          <a:p>
            <a:pPr marL="400050" marR="0" lvl="1" indent="-6350" algn="l" rtl="0">
              <a:lnSpc>
                <a:spcPct val="90000"/>
              </a:lnSpc>
              <a:spcBef>
                <a:spcPts val="520"/>
              </a:spcBef>
              <a:spcAft>
                <a:spcPts val="0"/>
              </a:spcAft>
              <a:buClr>
                <a:schemeClr val="dk1"/>
              </a:buClr>
              <a:buFont typeface="Open Sans"/>
              <a:buNone/>
            </a:pPr>
            <a:r>
              <a:rPr lang="en-US" sz="2600" b="0" i="0" u="none" strike="noStrike" cap="none" dirty="0">
                <a:solidFill>
                  <a:schemeClr val="dk1"/>
                </a:solidFill>
                <a:latin typeface="Open Sans"/>
                <a:ea typeface="Open Sans"/>
                <a:cs typeface="Open Sans"/>
                <a:sym typeface="Open Sans"/>
              </a:rPr>
              <a:t>ΔG=  change in free energy 					</a:t>
            </a:r>
            <a:r>
              <a:rPr lang="en-US" sz="2600" b="0" i="0" u="none" strike="noStrike" cap="none" dirty="0" smtClean="0">
                <a:solidFill>
                  <a:schemeClr val="dk1"/>
                </a:solidFill>
                <a:latin typeface="Open Sans"/>
                <a:ea typeface="Open Sans"/>
                <a:cs typeface="Open Sans"/>
                <a:sym typeface="Open Sans"/>
              </a:rPr>
              <a:t>(- </a:t>
            </a:r>
            <a:r>
              <a:rPr lang="en-US" sz="2600" b="0" i="0" u="none" strike="noStrike" cap="none" dirty="0">
                <a:solidFill>
                  <a:schemeClr val="dk1"/>
                </a:solidFill>
                <a:latin typeface="Open Sans"/>
                <a:ea typeface="Open Sans"/>
                <a:cs typeface="Open Sans"/>
                <a:sym typeface="Open Sans"/>
              </a:rPr>
              <a:t>= </a:t>
            </a:r>
            <a:r>
              <a:rPr lang="en-US" sz="2600" b="1" i="0" u="none" strike="noStrike" cap="none" dirty="0">
                <a:solidFill>
                  <a:schemeClr val="dk1"/>
                </a:solidFill>
                <a:latin typeface="Open Sans"/>
                <a:ea typeface="Open Sans"/>
                <a:cs typeface="Open Sans"/>
                <a:sym typeface="Open Sans"/>
              </a:rPr>
              <a:t>exergonic</a:t>
            </a:r>
            <a:r>
              <a:rPr lang="en-US" sz="2600" b="0" i="0" u="none" strike="noStrike" cap="none" dirty="0">
                <a:solidFill>
                  <a:schemeClr val="dk1"/>
                </a:solidFill>
                <a:latin typeface="Open Sans"/>
                <a:ea typeface="Open Sans"/>
                <a:cs typeface="Open Sans"/>
                <a:sym typeface="Open Sans"/>
              </a:rPr>
              <a:t>, + = </a:t>
            </a:r>
            <a:r>
              <a:rPr lang="en-US" sz="2600" b="1" i="0" u="none" strike="noStrike" cap="none" dirty="0">
                <a:solidFill>
                  <a:schemeClr val="dk1"/>
                </a:solidFill>
                <a:latin typeface="Open Sans"/>
                <a:ea typeface="Open Sans"/>
                <a:cs typeface="Open Sans"/>
                <a:sym typeface="Open Sans"/>
              </a:rPr>
              <a:t>endergonic</a:t>
            </a:r>
            <a:r>
              <a:rPr lang="en-US" sz="2600" b="0" i="0" u="none" strike="noStrike" cap="none" dirty="0">
                <a:solidFill>
                  <a:schemeClr val="dk1"/>
                </a:solidFill>
                <a:latin typeface="Open Sans"/>
                <a:ea typeface="Open Sans"/>
                <a:cs typeface="Open Sans"/>
                <a:sym typeface="Open Sans"/>
              </a:rPr>
              <a:t>) </a:t>
            </a:r>
            <a:endParaRPr sz="2600" dirty="0"/>
          </a:p>
          <a:p>
            <a:pPr marL="400050" marR="0" lvl="1" indent="-6350" algn="l" rtl="0">
              <a:lnSpc>
                <a:spcPct val="90000"/>
              </a:lnSpc>
              <a:spcBef>
                <a:spcPts val="520"/>
              </a:spcBef>
              <a:spcAft>
                <a:spcPts val="0"/>
              </a:spcAft>
              <a:buClr>
                <a:schemeClr val="dk1"/>
              </a:buClr>
              <a:buFont typeface="Open Sans"/>
              <a:buNone/>
            </a:pPr>
            <a:r>
              <a:rPr lang="en-US" sz="2600" b="0" i="0" u="none" strike="noStrike" cap="none" dirty="0">
                <a:solidFill>
                  <a:schemeClr val="dk1"/>
                </a:solidFill>
                <a:latin typeface="Open Sans"/>
                <a:ea typeface="Open Sans"/>
                <a:cs typeface="Open Sans"/>
                <a:sym typeface="Open Sans"/>
              </a:rPr>
              <a:t>ΔH= change in enthalpy for the reaction 			</a:t>
            </a:r>
            <a:r>
              <a:rPr lang="en-US" sz="2600" b="0" i="0" u="none" strike="noStrike" cap="none" dirty="0" smtClean="0">
                <a:solidFill>
                  <a:schemeClr val="dk1"/>
                </a:solidFill>
                <a:latin typeface="Open Sans"/>
                <a:ea typeface="Open Sans"/>
                <a:cs typeface="Open Sans"/>
                <a:sym typeface="Open Sans"/>
              </a:rPr>
              <a:t>(- </a:t>
            </a:r>
            <a:r>
              <a:rPr lang="en-US" sz="2600" b="0" i="0" u="none" strike="noStrike" cap="none" dirty="0">
                <a:solidFill>
                  <a:schemeClr val="dk1"/>
                </a:solidFill>
                <a:latin typeface="Open Sans"/>
                <a:ea typeface="Open Sans"/>
                <a:cs typeface="Open Sans"/>
                <a:sym typeface="Open Sans"/>
              </a:rPr>
              <a:t>= </a:t>
            </a:r>
            <a:r>
              <a:rPr lang="en-US" sz="2600" b="1" i="0" u="none" strike="noStrike" cap="none" dirty="0">
                <a:solidFill>
                  <a:schemeClr val="dk1"/>
                </a:solidFill>
                <a:latin typeface="Open Sans"/>
                <a:ea typeface="Open Sans"/>
                <a:cs typeface="Open Sans"/>
                <a:sym typeface="Open Sans"/>
              </a:rPr>
              <a:t>exothermic</a:t>
            </a:r>
            <a:r>
              <a:rPr lang="en-US" sz="2600" b="0" i="0" u="none" strike="noStrike" cap="none" dirty="0">
                <a:solidFill>
                  <a:schemeClr val="dk1"/>
                </a:solidFill>
                <a:latin typeface="Open Sans"/>
                <a:ea typeface="Open Sans"/>
                <a:cs typeface="Open Sans"/>
                <a:sym typeface="Open Sans"/>
              </a:rPr>
              <a:t>, + = </a:t>
            </a:r>
            <a:r>
              <a:rPr lang="en-US" sz="2600" b="1" i="0" u="none" strike="noStrike" cap="none" dirty="0">
                <a:solidFill>
                  <a:schemeClr val="dk1"/>
                </a:solidFill>
                <a:latin typeface="Open Sans"/>
                <a:ea typeface="Open Sans"/>
                <a:cs typeface="Open Sans"/>
                <a:sym typeface="Open Sans"/>
              </a:rPr>
              <a:t>endothermic</a:t>
            </a:r>
            <a:r>
              <a:rPr lang="en-US" sz="2600" b="0" i="0" u="none" strike="noStrike" cap="none" dirty="0">
                <a:solidFill>
                  <a:schemeClr val="dk1"/>
                </a:solidFill>
                <a:latin typeface="Open Sans"/>
                <a:ea typeface="Open Sans"/>
                <a:cs typeface="Open Sans"/>
                <a:sym typeface="Open Sans"/>
              </a:rPr>
              <a:t>)</a:t>
            </a:r>
            <a:endParaRPr sz="2600" b="0" i="0" u="none" strike="noStrike" cap="none" dirty="0">
              <a:solidFill>
                <a:schemeClr val="dk1"/>
              </a:solidFill>
              <a:latin typeface="Open Sans"/>
              <a:ea typeface="Open Sans"/>
              <a:cs typeface="Open Sans"/>
              <a:sym typeface="Open Sans"/>
            </a:endParaRPr>
          </a:p>
          <a:p>
            <a:pPr marL="400050" marR="0" lvl="1" indent="-6350" algn="l" rtl="0">
              <a:lnSpc>
                <a:spcPct val="90000"/>
              </a:lnSpc>
              <a:spcBef>
                <a:spcPts val="520"/>
              </a:spcBef>
              <a:spcAft>
                <a:spcPts val="0"/>
              </a:spcAft>
              <a:buClr>
                <a:schemeClr val="dk1"/>
              </a:buClr>
              <a:buFont typeface="Open Sans"/>
              <a:buNone/>
            </a:pPr>
            <a:r>
              <a:rPr lang="en-US" sz="2600" b="0" i="0" u="none" strike="noStrike" cap="none" dirty="0">
                <a:solidFill>
                  <a:schemeClr val="dk1"/>
                </a:solidFill>
                <a:latin typeface="Open Sans"/>
                <a:ea typeface="Open Sans"/>
                <a:cs typeface="Open Sans"/>
                <a:sym typeface="Open Sans"/>
              </a:rPr>
              <a:t>T = kelvin temperature</a:t>
            </a:r>
            <a:endParaRPr sz="2600" b="0" i="0" u="none" strike="noStrike" cap="none" dirty="0">
              <a:solidFill>
                <a:schemeClr val="dk1"/>
              </a:solidFill>
              <a:latin typeface="Open Sans"/>
              <a:ea typeface="Open Sans"/>
              <a:cs typeface="Open Sans"/>
              <a:sym typeface="Open Sans"/>
            </a:endParaRPr>
          </a:p>
          <a:p>
            <a:pPr marL="400050" marR="0" lvl="1" indent="-6350" algn="l" rtl="0">
              <a:lnSpc>
                <a:spcPct val="90000"/>
              </a:lnSpc>
              <a:spcBef>
                <a:spcPts val="520"/>
              </a:spcBef>
              <a:spcAft>
                <a:spcPts val="0"/>
              </a:spcAft>
              <a:buClr>
                <a:schemeClr val="dk1"/>
              </a:buClr>
              <a:buFont typeface="Open Sans"/>
              <a:buNone/>
            </a:pPr>
            <a:r>
              <a:rPr lang="en-US" sz="2600" b="0" i="0" u="none" strike="noStrike" cap="none" dirty="0">
                <a:solidFill>
                  <a:schemeClr val="dk1"/>
                </a:solidFill>
                <a:latin typeface="Open Sans"/>
                <a:ea typeface="Open Sans"/>
                <a:cs typeface="Open Sans"/>
                <a:sym typeface="Open Sans"/>
              </a:rPr>
              <a:t>ΔS = change in entropy 						</a:t>
            </a:r>
            <a:r>
              <a:rPr lang="en-US" sz="2600" b="0" i="0" u="none" strike="noStrike" cap="none" dirty="0" smtClean="0">
                <a:solidFill>
                  <a:schemeClr val="dk1"/>
                </a:solidFill>
                <a:latin typeface="Open Sans"/>
                <a:ea typeface="Open Sans"/>
                <a:cs typeface="Open Sans"/>
                <a:sym typeface="Open Sans"/>
              </a:rPr>
              <a:t>(+ </a:t>
            </a:r>
            <a:r>
              <a:rPr lang="en-US" sz="2600" b="0" i="0" u="none" strike="noStrike" cap="none" dirty="0">
                <a:solidFill>
                  <a:schemeClr val="dk1"/>
                </a:solidFill>
                <a:latin typeface="Open Sans"/>
                <a:ea typeface="Open Sans"/>
                <a:cs typeface="Open Sans"/>
                <a:sym typeface="Open Sans"/>
              </a:rPr>
              <a:t>= entropy increase, - = entropy decrease)</a:t>
            </a:r>
            <a:endParaRPr sz="2600" dirty="0"/>
          </a:p>
          <a:p>
            <a:pPr marL="0" marR="0" lvl="0" indent="0" algn="l" rtl="0">
              <a:lnSpc>
                <a:spcPct val="90000"/>
              </a:lnSpc>
              <a:spcBef>
                <a:spcPts val="592"/>
              </a:spcBef>
              <a:spcAft>
                <a:spcPts val="0"/>
              </a:spcAft>
              <a:buClr>
                <a:schemeClr val="dk1"/>
              </a:buClr>
              <a:buFont typeface="Open Sans"/>
              <a:buNone/>
            </a:pPr>
            <a:endParaRPr sz="2600" b="0" i="0" u="none" strike="noStrike" cap="none" dirty="0">
              <a:solidFill>
                <a:schemeClr val="dk1"/>
              </a:solidFill>
              <a:latin typeface="Open Sans"/>
              <a:ea typeface="Open Sans"/>
              <a:cs typeface="Open Sans"/>
              <a:sym typeface="Open Sans"/>
            </a:endParaRPr>
          </a:p>
          <a:p>
            <a:pPr marL="0" marR="0" lvl="0" indent="0" algn="l" rtl="0">
              <a:lnSpc>
                <a:spcPct val="90000"/>
              </a:lnSpc>
              <a:spcBef>
                <a:spcPts val="592"/>
              </a:spcBef>
              <a:spcAft>
                <a:spcPts val="0"/>
              </a:spcAft>
              <a:buClr>
                <a:schemeClr val="dk1"/>
              </a:buClr>
              <a:buFont typeface="Open Sans"/>
              <a:buNone/>
            </a:pPr>
            <a:endParaRPr sz="2600" b="0" i="0" u="none" strike="noStrike" cap="none" dirty="0">
              <a:solidFill>
                <a:schemeClr val="dk1"/>
              </a:solidFill>
              <a:latin typeface="Open Sans"/>
              <a:ea typeface="Open Sans"/>
              <a:cs typeface="Open Sans"/>
              <a:sym typeface="Open Sans"/>
            </a:endParaRPr>
          </a:p>
          <a:p>
            <a:pPr marL="0" marR="0" lvl="0" indent="0" algn="l" rtl="0">
              <a:lnSpc>
                <a:spcPct val="90000"/>
              </a:lnSpc>
              <a:spcBef>
                <a:spcPts val="592"/>
              </a:spcBef>
              <a:spcAft>
                <a:spcPts val="0"/>
              </a:spcAft>
              <a:buClr>
                <a:schemeClr val="dk1"/>
              </a:buClr>
              <a:buFont typeface="Open Sans"/>
              <a:buNone/>
            </a:pPr>
            <a:endParaRPr sz="2600" b="0" i="0" u="none" strike="noStrike" cap="none" dirty="0">
              <a:solidFill>
                <a:schemeClr val="dk1"/>
              </a:solidFill>
              <a:latin typeface="Open Sans"/>
              <a:ea typeface="Open Sans"/>
              <a:cs typeface="Open Sans"/>
              <a:sym typeface="Open Sans"/>
            </a:endParaRPr>
          </a:p>
        </p:txBody>
      </p:sp>
      <p:sp>
        <p:nvSpPr>
          <p:cNvPr id="116" name="Google Shape;116;p26"/>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4400" b="0" i="0" u="none" strike="noStrike" cap="none">
                <a:solidFill>
                  <a:schemeClr val="dk1"/>
                </a:solidFill>
                <a:latin typeface="Open Sans"/>
                <a:ea typeface="Open Sans"/>
                <a:cs typeface="Open Sans"/>
                <a:sym typeface="Open Sans"/>
              </a:rPr>
              <a:t>What You Have To Do</a:t>
            </a:r>
            <a:endParaRPr sz="44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7"/>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Open Sans"/>
              <a:buNone/>
            </a:pPr>
            <a:r>
              <a:rPr lang="en-US" sz="4400" b="0" i="0" u="none" strike="noStrike" cap="none">
                <a:solidFill>
                  <a:schemeClr val="dk1"/>
                </a:solidFill>
                <a:latin typeface="Open Sans"/>
                <a:ea typeface="Open Sans"/>
                <a:cs typeface="Open Sans"/>
                <a:sym typeface="Open Sans"/>
              </a:rPr>
              <a:t>Spontaneity</a:t>
            </a:r>
            <a:endParaRPr sz="4400" b="0" i="0" u="none" strike="noStrike" cap="none">
              <a:solidFill>
                <a:schemeClr val="dk1"/>
              </a:solidFill>
              <a:latin typeface="Open Sans"/>
              <a:ea typeface="Open Sans"/>
              <a:cs typeface="Open Sans"/>
              <a:sym typeface="Open Sans"/>
            </a:endParaRPr>
          </a:p>
        </p:txBody>
      </p:sp>
      <p:sp>
        <p:nvSpPr>
          <p:cNvPr id="122" name="Google Shape;122;p27"/>
          <p:cNvSpPr txBox="1">
            <a:spLocks noGrp="1"/>
          </p:cNvSpPr>
          <p:nvPr>
            <p:ph type="body" idx="1"/>
          </p:nvPr>
        </p:nvSpPr>
        <p:spPr>
          <a:xfrm>
            <a:off x="457200" y="3847326"/>
            <a:ext cx="8229600" cy="301067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Open Sans"/>
              <a:buNone/>
            </a:pPr>
            <a:r>
              <a:rPr lang="en-US" sz="3200" b="1" i="0" u="none" strike="noStrike" cap="none">
                <a:solidFill>
                  <a:schemeClr val="dk1"/>
                </a:solidFill>
                <a:latin typeface="Open Sans"/>
                <a:ea typeface="Open Sans"/>
                <a:cs typeface="Open Sans"/>
                <a:sym typeface="Open Sans"/>
              </a:rPr>
              <a:t>Spontaneous</a:t>
            </a:r>
            <a:r>
              <a:rPr lang="en-US" sz="3200" b="0" i="0" u="none" strike="noStrike" cap="none">
                <a:solidFill>
                  <a:schemeClr val="dk1"/>
                </a:solidFill>
                <a:latin typeface="Open Sans"/>
                <a:ea typeface="Open Sans"/>
                <a:cs typeface="Open Sans"/>
                <a:sym typeface="Open Sans"/>
              </a:rPr>
              <a:t> reactions continue once they are initiated.  </a:t>
            </a:r>
            <a:r>
              <a:rPr lang="en-US" sz="3200" b="1" i="0" u="none" strike="noStrike" cap="none">
                <a:solidFill>
                  <a:schemeClr val="dk1"/>
                </a:solidFill>
                <a:latin typeface="Open Sans"/>
                <a:ea typeface="Open Sans"/>
                <a:cs typeface="Open Sans"/>
                <a:sym typeface="Open Sans"/>
              </a:rPr>
              <a:t>Non-spontaneous </a:t>
            </a:r>
            <a:r>
              <a:rPr lang="en-US" sz="3200" b="0" i="0" u="none" strike="noStrike" cap="none">
                <a:solidFill>
                  <a:schemeClr val="dk1"/>
                </a:solidFill>
                <a:latin typeface="Open Sans"/>
                <a:ea typeface="Open Sans"/>
                <a:cs typeface="Open Sans"/>
                <a:sym typeface="Open Sans"/>
              </a:rPr>
              <a:t>reactions require continual input of energy to continue.  </a:t>
            </a:r>
            <a:endParaRPr/>
          </a:p>
        </p:txBody>
      </p:sp>
      <p:pic>
        <p:nvPicPr>
          <p:cNvPr id="123" name="Google Shape;123;p27"/>
          <p:cNvPicPr preferRelativeResize="0"/>
          <p:nvPr/>
        </p:nvPicPr>
        <p:blipFill rotWithShape="1">
          <a:blip r:embed="rId3">
            <a:alphaModFix/>
          </a:blip>
          <a:srcRect/>
          <a:stretch/>
        </p:blipFill>
        <p:spPr>
          <a:xfrm>
            <a:off x="356900" y="1020918"/>
            <a:ext cx="4595787" cy="2826409"/>
          </a:xfrm>
          <a:prstGeom prst="rect">
            <a:avLst/>
          </a:prstGeom>
          <a:noFill/>
          <a:ln>
            <a:noFill/>
          </a:ln>
        </p:spPr>
      </p:pic>
      <p:pic>
        <p:nvPicPr>
          <p:cNvPr id="124" name="Google Shape;124;p27"/>
          <p:cNvPicPr preferRelativeResize="0"/>
          <p:nvPr/>
        </p:nvPicPr>
        <p:blipFill rotWithShape="1">
          <a:blip r:embed="rId4">
            <a:alphaModFix/>
          </a:blip>
          <a:srcRect/>
          <a:stretch/>
        </p:blipFill>
        <p:spPr>
          <a:xfrm>
            <a:off x="4535871" y="1020918"/>
            <a:ext cx="4569719" cy="282640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Story">
      <a:dk1>
        <a:srgbClr val="000000"/>
      </a:dk1>
      <a:lt1>
        <a:srgbClr val="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1293</Words>
  <Application>Microsoft Office PowerPoint</Application>
  <PresentationFormat>On-screen Show (4:3)</PresentationFormat>
  <Paragraphs>211</Paragraphs>
  <Slides>49</Slides>
  <Notes>49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Calibri</vt:lpstr>
      <vt:lpstr>Open Sans</vt:lpstr>
      <vt:lpstr>Arial</vt:lpstr>
      <vt:lpstr>Office Theme</vt:lpstr>
      <vt:lpstr> Domain 3: Energy</vt:lpstr>
      <vt:lpstr>1. Bioenergetic Theory</vt:lpstr>
      <vt:lpstr>The First Law of Thermodynamics</vt:lpstr>
      <vt:lpstr>The Second Law of Thermodynamics</vt:lpstr>
      <vt:lpstr>Living Systems are “Open” Systems</vt:lpstr>
      <vt:lpstr>Multi-Step Metabolism</vt:lpstr>
      <vt:lpstr>2.  Math Skills: Gibbs Free Energy</vt:lpstr>
      <vt:lpstr>What You Have To Do</vt:lpstr>
      <vt:lpstr>Spontaneity</vt:lpstr>
      <vt:lpstr>Using the Equation</vt:lpstr>
      <vt:lpstr>Sample Problem</vt:lpstr>
      <vt:lpstr>3. Metabolic Strategies</vt:lpstr>
      <vt:lpstr>Uses of Biological Free Energy</vt:lpstr>
      <vt:lpstr>PowerPoint Presentation</vt:lpstr>
      <vt:lpstr>Metabolic Strategies</vt:lpstr>
      <vt:lpstr>Body Size Considerations</vt:lpstr>
      <vt:lpstr>Free Energy Considerations &amp; Reproduction</vt:lpstr>
      <vt:lpstr>Insufficient Free Energy Production:  Individuals</vt:lpstr>
      <vt:lpstr>Insufficient Free Energy Production:  Populations</vt:lpstr>
      <vt:lpstr>Insufficient Free Energy Production:  Ecosystems</vt:lpstr>
      <vt:lpstr>4.  Math Skills: Coefficient q10</vt:lpstr>
      <vt:lpstr>What You Have To Do</vt:lpstr>
      <vt:lpstr>What It Means</vt:lpstr>
      <vt:lpstr>Sample Problem </vt:lpstr>
      <vt:lpstr> 1. Enzyme Structure and Function</vt:lpstr>
      <vt:lpstr>Structure and Function</vt:lpstr>
      <vt:lpstr>Metabolism is Controlled by Enzymes</vt:lpstr>
      <vt:lpstr>More Steps = More Control = More Complexity</vt:lpstr>
      <vt:lpstr>Enzymes are  (mostly) Proteins</vt:lpstr>
      <vt:lpstr>Catalysis</vt:lpstr>
      <vt:lpstr>PowerPoint Presentation</vt:lpstr>
      <vt:lpstr>PowerPoint Presentation</vt:lpstr>
      <vt:lpstr>Co-factors/Co-enzymes</vt:lpstr>
      <vt:lpstr>Ex. Vitamin C</vt:lpstr>
      <vt:lpstr>2. Regulation of Enzyme Activity</vt:lpstr>
      <vt:lpstr>Other Molecules Can Affect Enzyme Structure and Function.</vt:lpstr>
      <vt:lpstr>PowerPoint Presentation</vt:lpstr>
      <vt:lpstr>Allosteric Interactions allow for feedback inhibition of metabolism</vt:lpstr>
      <vt:lpstr>Environmental Influences on Enzyme Function</vt:lpstr>
      <vt:lpstr>Concentration Influences on Enzyme Function</vt:lpstr>
      <vt:lpstr>Measuring Enzyme Activity</vt:lpstr>
      <vt:lpstr>1.  Energy Processing</vt:lpstr>
      <vt:lpstr>Autotroph Energy Strategies</vt:lpstr>
      <vt:lpstr>Chemosynthetic Hydrothermal Vent Community.</vt:lpstr>
      <vt:lpstr>Heterotroph Energy Strategies</vt:lpstr>
      <vt:lpstr>Electron Shuttles</vt:lpstr>
      <vt:lpstr>ATP</vt:lpstr>
      <vt:lpstr>PowerPoint Presentation</vt:lpstr>
      <vt:lpstr>One Example of Cellular 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Domain 3: Energy</dc:title>
  <dc:creator>Kent Morales</dc:creator>
  <cp:lastModifiedBy>Kent Morales</cp:lastModifiedBy>
  <cp:revision>7</cp:revision>
  <dcterms:modified xsi:type="dcterms:W3CDTF">2019-01-08T15:49:15Z</dcterms:modified>
</cp:coreProperties>
</file>