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0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Open Sans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DCFCCE-B4AB-47E6-87FD-5279844CCE1F}">
  <a:tblStyle styleId="{D0DCFCCE-B4AB-47E6-87FD-5279844CCE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918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33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28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15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828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509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3dc2c15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d3dc2c15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949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d3dc2c15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d3dc2c1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931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3dc2c15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3dc2c15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812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86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993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3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084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710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78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d3dc2c15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d3dc2c15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977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808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205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751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739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43de5ca96_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43de5ca96_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291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944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96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17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772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639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420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44c2433f7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44c2433f7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846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085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572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33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2342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684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9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269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706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0994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7483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d3dc2c15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d3dc2c15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985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3dc2c15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gd3dc2c15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555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4419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67889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5541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0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9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09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19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3dc2c15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d3dc2c15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09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7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909090"/>
              </a:buClr>
              <a:buSzPts val="1400"/>
              <a:buFont typeface="Open Sans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Open Sans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Open Sans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Open Sans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Open Sans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Open Sans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Open Sans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Open Sans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Open Sans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Open Sans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Open Sans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Open Sans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Open Sans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Open Sans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Open Sans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Open Sans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Domain 3: Energy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Open Sans"/>
              <a:buNone/>
            </a:pPr>
            <a:r>
              <a:rPr lang="en-US" sz="3200" b="0" i="0" u="none" strike="noStrike" cap="none" smtClean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Part 2</a:t>
            </a:r>
            <a:endParaRPr sz="3200" b="0" i="0" u="none" strike="noStrike" cap="none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3" y="2456644"/>
            <a:ext cx="7719433" cy="440135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6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Non-Cyclic e</a:t>
            </a:r>
            <a:r>
              <a:rPr lang="en-US" sz="3200" b="1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flow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e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’s move from PSII to PS1, and are incorporated into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NADPH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Cyclic e- flow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e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’s move from PSI into the ETC and back to PSI.    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815" y="47025"/>
            <a:ext cx="5959610" cy="68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Cyclic Electron</a:t>
            </a:r>
            <a:r>
              <a:rPr lang="en-US" sz="4400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Flow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77"/>
          <p:cNvSpPr txBox="1"/>
          <p:nvPr/>
        </p:nvSpPr>
        <p:spPr>
          <a:xfrm>
            <a:off x="5634600" y="6359675"/>
            <a:ext cx="3738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David S. Goodsell, The Scripps Research Institute.  All rights reserved.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3" y="2456644"/>
            <a:ext cx="7719433" cy="440135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8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Water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is decomposed at PSII to supply chlorophyll with replacement e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’s.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produces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waste O</a:t>
            </a:r>
            <a:r>
              <a:rPr lang="en-US" sz="3200" b="1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3" y="2456644"/>
            <a:ext cx="7719433" cy="440135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9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high concentration of H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 the thylakoid space is used to produce ATP through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chemiosmosis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2968" y="929617"/>
            <a:ext cx="5430900" cy="60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8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Chemiosmosis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80"/>
          <p:cNvSpPr txBox="1">
            <a:spLocks noGrp="1"/>
          </p:cNvSpPr>
          <p:nvPr>
            <p:ph type="body" idx="1"/>
          </p:nvPr>
        </p:nvSpPr>
        <p:spPr>
          <a:xfrm>
            <a:off x="107900" y="1143000"/>
            <a:ext cx="38625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can not diffuse through the bi-layer.</a:t>
            </a:r>
            <a:endParaRPr sz="28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only way that </a:t>
            </a:r>
            <a:endParaRPr sz="28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can diffuse is through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ATP synthase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enzyme.</a:t>
            </a:r>
            <a:endParaRPr sz="28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diffusion</a:t>
            </a:r>
            <a:endParaRPr sz="28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produces ATP from ADP.</a:t>
            </a:r>
            <a:endParaRPr sz="28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1"/>
          <p:cNvSpPr txBox="1">
            <a:spLocks noGrp="1"/>
          </p:cNvSpPr>
          <p:nvPr>
            <p:ph type="title"/>
          </p:nvPr>
        </p:nvSpPr>
        <p:spPr>
          <a:xfrm>
            <a:off x="-381000" y="0"/>
            <a:ext cx="533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ATP Synthase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4" name="Google Shape;49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444" y="0"/>
            <a:ext cx="33535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81"/>
          <p:cNvSpPr txBox="1">
            <a:spLocks noGrp="1"/>
          </p:cNvSpPr>
          <p:nvPr>
            <p:ph type="body" idx="1"/>
          </p:nvPr>
        </p:nvSpPr>
        <p:spPr>
          <a:xfrm>
            <a:off x="564175" y="977100"/>
            <a:ext cx="38625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diffusion of H</a:t>
            </a:r>
            <a:r>
              <a:rPr lang="en-US" sz="2800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ions through one region of ATP Synthase provides the energy necessary to drive the catalytic conversion of ADP to ATP.</a:t>
            </a:r>
            <a:endParaRPr sz="28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81"/>
          <p:cNvSpPr txBox="1"/>
          <p:nvPr/>
        </p:nvSpPr>
        <p:spPr>
          <a:xfrm>
            <a:off x="61850" y="6284100"/>
            <a:ext cx="3738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David S. Goodsell, The Scripps Research Institute.  All rights reserved.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25" y="0"/>
            <a:ext cx="6000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82"/>
          <p:cNvSpPr txBox="1"/>
          <p:nvPr/>
        </p:nvSpPr>
        <p:spPr>
          <a:xfrm>
            <a:off x="0" y="6276700"/>
            <a:ext cx="3738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David S. Goodsell, The Scripps Research Institute.  All rights reserved.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smal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 Photoautotrophic nutrition- Carbon Fixation</a:t>
            </a:r>
            <a:endParaRPr sz="3200" b="1" i="0" u="none" strike="noStrike" cap="small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Font typeface="Open Sans"/>
              <a:buNone/>
            </a:pPr>
            <a:r>
              <a:rPr lang="en-US" sz="2000" b="1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rPr>
              <a:t>3.3: Organisms capture and store free energy for use in biological processes.   </a:t>
            </a:r>
            <a:endParaRPr sz="2000" b="1" i="0" u="none" strike="noStrike" cap="none">
              <a:solidFill>
                <a:srgbClr val="9090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Font typeface="Open Sans"/>
              <a:buNone/>
            </a:pPr>
            <a:endParaRPr sz="2000" b="1" i="0" u="none" strike="noStrike" cap="none">
              <a:solidFill>
                <a:srgbClr val="9090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3" y="2456644"/>
            <a:ext cx="7719433" cy="440135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4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Review:  The light reactions produced ATP and NADPH at the Thylakoid Membrane.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Carbon Fixation:  Overview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" name="Google Shape;520;p8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Occurs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in the stroma of the chloroplast.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CO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NADPH, and ATP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Organic Molecules (G3P), NADP, and ADP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smal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 Photoautotrophic nutrition- light reactions</a:t>
            </a:r>
            <a:endParaRPr sz="3200" b="1" i="0" u="none" strike="noStrike" cap="small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6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Font typeface="Open Sans"/>
              <a:buNone/>
            </a:pPr>
            <a:r>
              <a:rPr lang="en-US" sz="2000" b="1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rPr>
              <a:t>3.3: Organisms capture and store free energy for use in biological processes.   </a:t>
            </a:r>
            <a:endParaRPr sz="2000" b="1" i="0" u="none" strike="noStrike" cap="none">
              <a:solidFill>
                <a:srgbClr val="9090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Font typeface="Open Sans"/>
              <a:buNone/>
            </a:pPr>
            <a:endParaRPr sz="2000" b="1" i="0" u="none" strike="noStrike" cap="none">
              <a:solidFill>
                <a:srgbClr val="9090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750" y="315406"/>
            <a:ext cx="6134157" cy="52477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86"/>
          <p:cNvSpPr txBox="1">
            <a:spLocks noGrp="1"/>
          </p:cNvSpPr>
          <p:nvPr>
            <p:ph type="body" idx="1"/>
          </p:nvPr>
        </p:nvSpPr>
        <p:spPr>
          <a:xfrm>
            <a:off x="0" y="-8300"/>
            <a:ext cx="335857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Chloroplasts are adapted to separate the light reactions from carbon fixation.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Carbon fixation occurs in the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stroma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620" y="2"/>
            <a:ext cx="5436079" cy="498216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87"/>
          <p:cNvSpPr txBox="1"/>
          <p:nvPr/>
        </p:nvSpPr>
        <p:spPr>
          <a:xfrm>
            <a:off x="76200" y="0"/>
            <a:ext cx="5347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Carbon Dioxide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incorporated into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Calvin cycle by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enzyme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RuBisCo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turns a 5-Carbon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RuBP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molecule into 2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3-Carbon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G3P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molecules (through a series of reactions NOT shown) using ATP and NADPH.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RuBisCo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8" name="Google Shape;538;p88"/>
          <p:cNvPicPr preferRelativeResize="0"/>
          <p:nvPr/>
        </p:nvPicPr>
        <p:blipFill rotWithShape="1">
          <a:blip r:embed="rId3">
            <a:alphaModFix/>
          </a:blip>
          <a:srcRect t="59879" r="42742"/>
          <a:stretch/>
        </p:blipFill>
        <p:spPr>
          <a:xfrm>
            <a:off x="1772113" y="1143000"/>
            <a:ext cx="5599776" cy="5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88"/>
          <p:cNvSpPr txBox="1"/>
          <p:nvPr/>
        </p:nvSpPr>
        <p:spPr>
          <a:xfrm>
            <a:off x="5710800" y="6297600"/>
            <a:ext cx="3738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David S. Goodsell, The Scripps Research Institute.  All rights reserved.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620" y="2"/>
            <a:ext cx="5436079" cy="4982166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89"/>
          <p:cNvSpPr txBox="1"/>
          <p:nvPr/>
        </p:nvSpPr>
        <p:spPr>
          <a:xfrm>
            <a:off x="76200" y="0"/>
            <a:ext cx="57099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every 3 “turns”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Calvin Cycle,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net molecule of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G3P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is produced.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ATP is used to convert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remaining 5 G3P molecules back into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 RuBP molecules.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89"/>
          <p:cNvSpPr txBox="1"/>
          <p:nvPr/>
        </p:nvSpPr>
        <p:spPr>
          <a:xfrm>
            <a:off x="109091" y="6009316"/>
            <a:ext cx="8953089" cy="64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Net G3P requires 3 CO</a:t>
            </a:r>
            <a:r>
              <a:rPr lang="en-US" sz="3200" b="1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6 NADPH, &amp; 9 ATP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G3P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9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G3P is a sugar precursor. 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G3Ps can make 1 glucose.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3" name="Google Shape;553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85274"/>
            <a:ext cx="4044274" cy="281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9914" y="3685274"/>
            <a:ext cx="4980279" cy="2732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7269"/>
            <a:ext cx="9144000" cy="585073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91"/>
          <p:cNvSpPr txBox="1">
            <a:spLocks noGrp="1"/>
          </p:cNvSpPr>
          <p:nvPr>
            <p:ph type="title"/>
          </p:nvPr>
        </p:nvSpPr>
        <p:spPr>
          <a:xfrm>
            <a:off x="114237" y="0"/>
            <a:ext cx="891720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</a:pPr>
            <a:r>
              <a:rPr lang="en-US" sz="39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Photosynthesis determines </a:t>
            </a:r>
            <a:r>
              <a:rPr lang="en-US" sz="39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global</a:t>
            </a:r>
            <a:r>
              <a:rPr lang="en-US" sz="39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productivity</a:t>
            </a:r>
            <a:r>
              <a:rPr lang="en-US" sz="39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9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900" b="1" i="0" u="none" strike="noStrike" cap="smal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 Chemoheterotrophic Nutrition- Anaerobic Cellular Respiration</a:t>
            </a:r>
            <a:endParaRPr sz="2900" b="1" i="0" u="none" strike="noStrike" cap="small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9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Font typeface="Open Sans"/>
              <a:buNone/>
            </a:pPr>
            <a:r>
              <a:rPr lang="en-US" sz="2000" b="1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rPr>
              <a:t>3.3: Organisms capture and store free energy for use in biological processes.   </a:t>
            </a:r>
            <a:endParaRPr sz="2000" b="1" i="0" u="none" strike="noStrike" cap="none">
              <a:solidFill>
                <a:srgbClr val="9090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Font typeface="Open Sans"/>
              <a:buNone/>
            </a:pPr>
            <a:endParaRPr sz="2000" b="1" i="0" u="none" strike="noStrike" cap="none">
              <a:solidFill>
                <a:srgbClr val="9090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Energy Transfer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93"/>
          <p:cNvSpPr txBox="1">
            <a:spLocks noGrp="1"/>
          </p:cNvSpPr>
          <p:nvPr>
            <p:ph type="body" idx="1"/>
          </p:nvPr>
        </p:nvSpPr>
        <p:spPr>
          <a:xfrm>
            <a:off x="457200" y="842184"/>
            <a:ext cx="8229600" cy="3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Respiration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pathways involve the transfer of energy from complex organic molecules (we look at glucose) into ATP.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happens in a series of enzymatically controlled reactions that can require oxygen (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aerobic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or not (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anaerobic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Both start the same way.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3" name="Google Shape;573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71" y="4260914"/>
            <a:ext cx="2216700" cy="24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5314" y="4545011"/>
            <a:ext cx="3882000" cy="202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5" name="Google Shape;575;p93"/>
          <p:cNvCxnSpPr/>
          <p:nvPr/>
        </p:nvCxnSpPr>
        <p:spPr>
          <a:xfrm>
            <a:off x="2389660" y="5489742"/>
            <a:ext cx="5430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576" name="Google Shape;576;p93"/>
          <p:cNvCxnSpPr/>
          <p:nvPr/>
        </p:nvCxnSpPr>
        <p:spPr>
          <a:xfrm>
            <a:off x="2947120" y="5508449"/>
            <a:ext cx="5430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577" name="Google Shape;577;p93"/>
          <p:cNvCxnSpPr/>
          <p:nvPr/>
        </p:nvCxnSpPr>
        <p:spPr>
          <a:xfrm>
            <a:off x="3490224" y="5508449"/>
            <a:ext cx="5430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578" name="Google Shape;578;p93"/>
          <p:cNvCxnSpPr/>
          <p:nvPr/>
        </p:nvCxnSpPr>
        <p:spPr>
          <a:xfrm>
            <a:off x="4033328" y="5520797"/>
            <a:ext cx="5430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Glycolysis:  Overview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9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Occurs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in the cytoplasm of all cells on the planet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Glucose (6 Carbon), 2 ATP, 2NAD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2 Pyruvate (3 Carbon), 4 ATP, 2 NADH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4" y="2307235"/>
            <a:ext cx="9144000" cy="4247388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95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Glycolysis is universal among all living things.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ATP are invested, but 4 are produced.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9778"/>
            <a:ext cx="9144000" cy="131673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Photosynthesis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69"/>
          <p:cNvSpPr txBox="1">
            <a:spLocks noGrp="1"/>
          </p:cNvSpPr>
          <p:nvPr>
            <p:ph type="body" idx="1"/>
          </p:nvPr>
        </p:nvSpPr>
        <p:spPr>
          <a:xfrm>
            <a:off x="457200" y="2216140"/>
            <a:ext cx="8229600" cy="464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Photosynthesis is a two-part process.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1. The Light Reactions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2. Carbon Fixation (aka “The Calvin 				Cycle”)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5097" y="2670197"/>
            <a:ext cx="5145464" cy="345775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9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Fermentation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9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a cell stops at glycolysis, it will run out of NAD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Fermentation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pathways allow cells to oxidize NADH back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NAD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 order to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continue anaerobic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cellular respiration.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Pyruvate is reduced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into one of a variety of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molecules.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Fermentation:  Overview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97"/>
          <p:cNvSpPr txBox="1">
            <a:spLocks noGrp="1"/>
          </p:cNvSpPr>
          <p:nvPr>
            <p:ph type="body" idx="1"/>
          </p:nvPr>
        </p:nvSpPr>
        <p:spPr>
          <a:xfrm>
            <a:off x="290009" y="1143000"/>
            <a:ext cx="8610234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Occurs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in the cytoplasm of all anaerobically respiring cells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2 Pyruvate, 2 NADH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A variety of organic molecules, and 2 NAD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  <a:p>
            <a:pPr marL="4000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Examples:  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Yeast – ethanol (2 Carbon) and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  <a:p>
            <a:pPr marL="8572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Mammalian Muscle – Lactic Acid (3 Carbon)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900" b="1" i="0" u="none" strike="noStrike" cap="smal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Chemoheterotrophic Nutrition-Aerobic Cellular Respiration</a:t>
            </a:r>
            <a:endParaRPr sz="2900" b="1" i="0" u="none" strike="noStrike" cap="small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9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Font typeface="Open Sans"/>
              <a:buNone/>
            </a:pPr>
            <a:r>
              <a:rPr lang="en-US" sz="2000" b="1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rPr>
              <a:t>3.3: Organisms capture and store free energy for use in biological processes.   </a:t>
            </a:r>
            <a:endParaRPr sz="2000" b="1" i="0" u="none" strike="noStrike" cap="none">
              <a:solidFill>
                <a:srgbClr val="9090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Font typeface="Open Sans"/>
              <a:buNone/>
            </a:pPr>
            <a:endParaRPr sz="2000" b="1" i="0" u="none" strike="noStrike" cap="none">
              <a:solidFill>
                <a:srgbClr val="9090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 We Begin...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p99"/>
          <p:cNvSpPr txBox="1">
            <a:spLocks noGrp="1"/>
          </p:cNvSpPr>
          <p:nvPr>
            <p:ph type="body" idx="1"/>
          </p:nvPr>
        </p:nvSpPr>
        <p:spPr>
          <a:xfrm>
            <a:off x="457200" y="812634"/>
            <a:ext cx="8229600" cy="3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Let’s see who can hold his/her breath the longest!</a:t>
            </a:r>
            <a:endParaRPr sz="3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 will be a prize!</a:t>
            </a:r>
            <a:endParaRPr sz="3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7064" y="970070"/>
            <a:ext cx="5146936" cy="5187878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0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Aerobic Cellular Machinery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100"/>
          <p:cNvSpPr txBox="1">
            <a:spLocks noGrp="1"/>
          </p:cNvSpPr>
          <p:nvPr>
            <p:ph type="body" idx="1"/>
          </p:nvPr>
        </p:nvSpPr>
        <p:spPr>
          <a:xfrm>
            <a:off x="120003" y="970070"/>
            <a:ext cx="3877061" cy="588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9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Cells that carry out Aerobic Respiration need </a:t>
            </a:r>
            <a:r>
              <a:rPr lang="en-US" sz="29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mitochondria </a:t>
            </a:r>
            <a:r>
              <a:rPr lang="en-US" sz="29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 similar membrane compartments.</a:t>
            </a:r>
            <a:endParaRPr/>
          </a:p>
          <a:p>
            <a:pPr marL="0" marR="0" lvl="0" indent="0" algn="l" rtl="0"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9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Aerobic Respiration is a 2-part process:  </a:t>
            </a:r>
            <a:r>
              <a:rPr lang="en-US" sz="29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Citric Acid Cycle</a:t>
            </a:r>
            <a:r>
              <a:rPr lang="en-US" sz="29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followed by </a:t>
            </a:r>
            <a:r>
              <a:rPr lang="en-US" sz="29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Oxidative Phosphorylation</a:t>
            </a:r>
            <a:endParaRPr sz="295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But First…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8" name="Google Shape;628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036" y="2491155"/>
            <a:ext cx="7223948" cy="436684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01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Pyruvate is converted into a molecule of </a:t>
            </a:r>
            <a:r>
              <a:rPr lang="en-US" sz="2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acetyl-CoA</a:t>
            </a:r>
            <a:r>
              <a:rPr lang="en-US"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25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process produces </a:t>
            </a:r>
            <a:r>
              <a:rPr lang="en-US" sz="2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NADH </a:t>
            </a:r>
            <a:r>
              <a:rPr lang="en-US"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 pyruvate, and also releases one of pyruvate’s carbons as a molecule of </a:t>
            </a:r>
            <a:r>
              <a:rPr lang="en-US" sz="2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</a:t>
            </a:r>
            <a:r>
              <a:rPr lang="en-US" sz="2500" b="1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5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Citric Acid Cycle:  Overview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5" name="Google Shape;635;p102"/>
          <p:cNvSpPr txBox="1">
            <a:spLocks noGrp="1"/>
          </p:cNvSpPr>
          <p:nvPr>
            <p:ph type="body" idx="1"/>
          </p:nvPr>
        </p:nvSpPr>
        <p:spPr>
          <a:xfrm>
            <a:off x="73918" y="1143000"/>
            <a:ext cx="9004564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Occurs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In the matrix of the mitochondria.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A molecule of Acetyl-CoA (2 Carbon),     3 NAD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1 FAD, and 1 ADP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2 CO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3 NADH, 1 FADH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1 ATP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Note:  This happens twice per every 1 glucose.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37" y="1990289"/>
            <a:ext cx="6093917" cy="4847711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03"/>
          <p:cNvSpPr txBox="1">
            <a:spLocks noGrp="1"/>
          </p:cNvSpPr>
          <p:nvPr>
            <p:ph type="body" idx="1"/>
          </p:nvPr>
        </p:nvSpPr>
        <p:spPr>
          <a:xfrm>
            <a:off x="114237" y="70008"/>
            <a:ext cx="8937365" cy="198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9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Though it doesn’t use oxygen, the citric acid cycle stores more of the energy from glucose in electron shuttles (</a:t>
            </a:r>
            <a:r>
              <a:rPr lang="en-US" sz="29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NADH, FADH</a:t>
            </a:r>
            <a:r>
              <a:rPr lang="en-US" sz="2950" b="1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29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  These will be used in the next step (Oxidative Phosphorylation)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37" y="1990289"/>
            <a:ext cx="6093917" cy="484771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4"/>
          <p:cNvSpPr txBox="1">
            <a:spLocks noGrp="1"/>
          </p:cNvSpPr>
          <p:nvPr>
            <p:ph type="body" idx="1"/>
          </p:nvPr>
        </p:nvSpPr>
        <p:spPr>
          <a:xfrm>
            <a:off x="114237" y="70008"/>
            <a:ext cx="8937365" cy="198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remaining 4 carbons from the original glucose will be released as CO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during this process.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650" y="-188766"/>
            <a:ext cx="5491342" cy="4697843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05"/>
          <p:cNvSpPr txBox="1"/>
          <p:nvPr/>
        </p:nvSpPr>
        <p:spPr>
          <a:xfrm>
            <a:off x="170000" y="-8300"/>
            <a:ext cx="3652658" cy="513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Mitochondria are adapted to separate the citric acid cycle from oxidative phosphorylation.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citric acid cycle occurs in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mitochondrial matrix.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4" name="Google Shape;654;p105"/>
          <p:cNvSpPr txBox="1"/>
          <p:nvPr/>
        </p:nvSpPr>
        <p:spPr>
          <a:xfrm>
            <a:off x="190002" y="4404406"/>
            <a:ext cx="8683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Oxidative Phosphorylation occurs at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inner membrane.</a:t>
            </a:r>
            <a:endParaRPr sz="2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46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0"/>
          <p:cNvSpPr txBox="1">
            <a:spLocks noGrp="1"/>
          </p:cNvSpPr>
          <p:nvPr>
            <p:ph type="title"/>
          </p:nvPr>
        </p:nvSpPr>
        <p:spPr>
          <a:xfrm>
            <a:off x="4946002" y="0"/>
            <a:ext cx="41979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Light is Energy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70"/>
          <p:cNvSpPr txBox="1">
            <a:spLocks noGrp="1"/>
          </p:cNvSpPr>
          <p:nvPr>
            <p:ph type="body" idx="1"/>
          </p:nvPr>
        </p:nvSpPr>
        <p:spPr>
          <a:xfrm>
            <a:off x="4946002" y="1143000"/>
            <a:ext cx="4197998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Photons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specific wavelengths of light are used in the light reactions.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Oxidative Phosphorylation:  Overview</a:t>
            </a:r>
            <a:endParaRPr sz="39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0" name="Google Shape;660;p10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Occurs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At the inner membrane of the mitochondria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Oxygen, and all NADH and FADH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produced in glycolysis (2 NADH), acetyl-CoA conversion (2 NADH per glucose), and the citric acid cycle (6 NADH and 2 FADH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per glucose)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Water, NAD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FAD, and &gt;30 ATP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107"/>
          <p:cNvPicPr preferRelativeResize="0"/>
          <p:nvPr/>
        </p:nvPicPr>
        <p:blipFill rotWithShape="1">
          <a:blip r:embed="rId3">
            <a:alphaModFix/>
          </a:blip>
          <a:srcRect l="45496" b="60911"/>
          <a:stretch/>
        </p:blipFill>
        <p:spPr>
          <a:xfrm>
            <a:off x="597487" y="2930214"/>
            <a:ext cx="7746528" cy="3927787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07"/>
          <p:cNvSpPr/>
          <p:nvPr/>
        </p:nvSpPr>
        <p:spPr>
          <a:xfrm>
            <a:off x="597487" y="3720271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07"/>
          <p:cNvSpPr/>
          <p:nvPr/>
        </p:nvSpPr>
        <p:spPr>
          <a:xfrm>
            <a:off x="1764420" y="318023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07"/>
          <p:cNvSpPr/>
          <p:nvPr/>
        </p:nvSpPr>
        <p:spPr>
          <a:xfrm>
            <a:off x="1024820" y="3602651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07"/>
          <p:cNvSpPr/>
          <p:nvPr/>
        </p:nvSpPr>
        <p:spPr>
          <a:xfrm>
            <a:off x="2497256" y="416180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07"/>
          <p:cNvSpPr/>
          <p:nvPr/>
        </p:nvSpPr>
        <p:spPr>
          <a:xfrm>
            <a:off x="1639212" y="416180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07"/>
          <p:cNvSpPr/>
          <p:nvPr/>
        </p:nvSpPr>
        <p:spPr>
          <a:xfrm>
            <a:off x="662206" y="4054628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07"/>
          <p:cNvSpPr/>
          <p:nvPr/>
        </p:nvSpPr>
        <p:spPr>
          <a:xfrm>
            <a:off x="662206" y="3151728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07"/>
          <p:cNvSpPr/>
          <p:nvPr/>
        </p:nvSpPr>
        <p:spPr>
          <a:xfrm>
            <a:off x="2664448" y="631796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07"/>
          <p:cNvSpPr/>
          <p:nvPr/>
        </p:nvSpPr>
        <p:spPr>
          <a:xfrm>
            <a:off x="2796981" y="3123224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0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Oxidative Phosphorylation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10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What’s oxidized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NADH and FADH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What’s produced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ATP and Water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How? 	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108"/>
          <p:cNvPicPr preferRelativeResize="0"/>
          <p:nvPr/>
        </p:nvPicPr>
        <p:blipFill rotWithShape="1">
          <a:blip r:embed="rId3">
            <a:alphaModFix/>
          </a:blip>
          <a:srcRect l="45496" b="60911"/>
          <a:stretch/>
        </p:blipFill>
        <p:spPr>
          <a:xfrm>
            <a:off x="597487" y="2930214"/>
            <a:ext cx="7746528" cy="3927787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08"/>
          <p:cNvSpPr/>
          <p:nvPr/>
        </p:nvSpPr>
        <p:spPr>
          <a:xfrm>
            <a:off x="597487" y="3720271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08"/>
          <p:cNvSpPr/>
          <p:nvPr/>
        </p:nvSpPr>
        <p:spPr>
          <a:xfrm>
            <a:off x="1764420" y="318023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08"/>
          <p:cNvSpPr/>
          <p:nvPr/>
        </p:nvSpPr>
        <p:spPr>
          <a:xfrm>
            <a:off x="1024820" y="3602651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08"/>
          <p:cNvSpPr/>
          <p:nvPr/>
        </p:nvSpPr>
        <p:spPr>
          <a:xfrm>
            <a:off x="2497256" y="416180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08"/>
          <p:cNvSpPr/>
          <p:nvPr/>
        </p:nvSpPr>
        <p:spPr>
          <a:xfrm>
            <a:off x="1639212" y="416180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08"/>
          <p:cNvSpPr/>
          <p:nvPr/>
        </p:nvSpPr>
        <p:spPr>
          <a:xfrm>
            <a:off x="662206" y="4054628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08"/>
          <p:cNvSpPr/>
          <p:nvPr/>
        </p:nvSpPr>
        <p:spPr>
          <a:xfrm>
            <a:off x="2664448" y="631796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08"/>
          <p:cNvSpPr/>
          <p:nvPr/>
        </p:nvSpPr>
        <p:spPr>
          <a:xfrm>
            <a:off x="662206" y="3151728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08"/>
          <p:cNvSpPr/>
          <p:nvPr/>
        </p:nvSpPr>
        <p:spPr>
          <a:xfrm>
            <a:off x="2796981" y="3123224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Chemiosmosis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108"/>
          <p:cNvSpPr txBox="1">
            <a:spLocks noGrp="1"/>
          </p:cNvSpPr>
          <p:nvPr>
            <p:ph type="body" idx="1"/>
          </p:nvPr>
        </p:nvSpPr>
        <p:spPr>
          <a:xfrm>
            <a:off x="457200" y="1032989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Similar to the light reactions. 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electrons move through an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electron transport chain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 The energy released is used to pump H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the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matrix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into the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inter-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membrane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space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9"/>
          <p:cNvSpPr/>
          <p:nvPr/>
        </p:nvSpPr>
        <p:spPr>
          <a:xfrm>
            <a:off x="597487" y="3720271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09"/>
          <p:cNvSpPr/>
          <p:nvPr/>
        </p:nvSpPr>
        <p:spPr>
          <a:xfrm>
            <a:off x="1764420" y="3180232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09"/>
          <p:cNvSpPr/>
          <p:nvPr/>
        </p:nvSpPr>
        <p:spPr>
          <a:xfrm>
            <a:off x="1024820" y="3602651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09"/>
          <p:cNvSpPr/>
          <p:nvPr/>
        </p:nvSpPr>
        <p:spPr>
          <a:xfrm>
            <a:off x="2497256" y="4161802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09"/>
          <p:cNvSpPr/>
          <p:nvPr/>
        </p:nvSpPr>
        <p:spPr>
          <a:xfrm>
            <a:off x="1639212" y="4161802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09"/>
          <p:cNvSpPr/>
          <p:nvPr/>
        </p:nvSpPr>
        <p:spPr>
          <a:xfrm>
            <a:off x="662206" y="4054628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09"/>
          <p:cNvSpPr/>
          <p:nvPr/>
        </p:nvSpPr>
        <p:spPr>
          <a:xfrm>
            <a:off x="2664448" y="6317962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09"/>
          <p:cNvSpPr/>
          <p:nvPr/>
        </p:nvSpPr>
        <p:spPr>
          <a:xfrm>
            <a:off x="662206" y="3151728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09"/>
          <p:cNvSpPr/>
          <p:nvPr/>
        </p:nvSpPr>
        <p:spPr>
          <a:xfrm>
            <a:off x="2796981" y="3123224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0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Cytochrome C Oxidase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109"/>
          <p:cNvSpPr txBox="1">
            <a:spLocks noGrp="1"/>
          </p:cNvSpPr>
          <p:nvPr>
            <p:ph type="body" idx="1"/>
          </p:nvPr>
        </p:nvSpPr>
        <p:spPr>
          <a:xfrm>
            <a:off x="457200" y="1032991"/>
            <a:ext cx="8229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member of the mitochondrial ETC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8" name="Google Shape;708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200" y="1759475"/>
            <a:ext cx="5391600" cy="4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09"/>
          <p:cNvSpPr txBox="1"/>
          <p:nvPr/>
        </p:nvSpPr>
        <p:spPr>
          <a:xfrm>
            <a:off x="2606775" y="6498550"/>
            <a:ext cx="67659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David S. Goodsell, The Scripps Research Institute.  All rights reserved.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0"/>
          <p:cNvSpPr/>
          <p:nvPr/>
        </p:nvSpPr>
        <p:spPr>
          <a:xfrm>
            <a:off x="597487" y="3720271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10"/>
          <p:cNvSpPr/>
          <p:nvPr/>
        </p:nvSpPr>
        <p:spPr>
          <a:xfrm>
            <a:off x="1764420" y="3180232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110"/>
          <p:cNvSpPr/>
          <p:nvPr/>
        </p:nvSpPr>
        <p:spPr>
          <a:xfrm>
            <a:off x="1024820" y="3602651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10"/>
          <p:cNvSpPr/>
          <p:nvPr/>
        </p:nvSpPr>
        <p:spPr>
          <a:xfrm>
            <a:off x="2497256" y="4161802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10"/>
          <p:cNvSpPr/>
          <p:nvPr/>
        </p:nvSpPr>
        <p:spPr>
          <a:xfrm>
            <a:off x="1639212" y="4161802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10"/>
          <p:cNvSpPr/>
          <p:nvPr/>
        </p:nvSpPr>
        <p:spPr>
          <a:xfrm>
            <a:off x="662206" y="4054628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10"/>
          <p:cNvSpPr/>
          <p:nvPr/>
        </p:nvSpPr>
        <p:spPr>
          <a:xfrm>
            <a:off x="2664448" y="6317962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10"/>
          <p:cNvSpPr/>
          <p:nvPr/>
        </p:nvSpPr>
        <p:spPr>
          <a:xfrm>
            <a:off x="662206" y="3151728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10"/>
          <p:cNvSpPr/>
          <p:nvPr/>
        </p:nvSpPr>
        <p:spPr>
          <a:xfrm>
            <a:off x="2796981" y="3123224"/>
            <a:ext cx="10299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Effect of Cyanide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4" name="Google Shape;724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038" y="1627100"/>
            <a:ext cx="5403925" cy="4939176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10"/>
          <p:cNvSpPr txBox="1"/>
          <p:nvPr/>
        </p:nvSpPr>
        <p:spPr>
          <a:xfrm>
            <a:off x="2606775" y="6498550"/>
            <a:ext cx="67659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David S. Goodsell, The Scripps Research Institute.  All rights reserved.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050" y="1648966"/>
            <a:ext cx="5749485" cy="5209034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11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only way for H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diffuse back into the matrix is through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ATP Synthase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12"/>
          <p:cNvPicPr preferRelativeResize="0"/>
          <p:nvPr/>
        </p:nvPicPr>
        <p:blipFill rotWithShape="1">
          <a:blip r:embed="rId3">
            <a:alphaModFix/>
          </a:blip>
          <a:srcRect l="45496" b="60911"/>
          <a:stretch/>
        </p:blipFill>
        <p:spPr>
          <a:xfrm>
            <a:off x="597487" y="2930214"/>
            <a:ext cx="7746528" cy="3927787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12"/>
          <p:cNvSpPr/>
          <p:nvPr/>
        </p:nvSpPr>
        <p:spPr>
          <a:xfrm>
            <a:off x="597487" y="3720271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12"/>
          <p:cNvSpPr/>
          <p:nvPr/>
        </p:nvSpPr>
        <p:spPr>
          <a:xfrm>
            <a:off x="1764420" y="318023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12"/>
          <p:cNvSpPr/>
          <p:nvPr/>
        </p:nvSpPr>
        <p:spPr>
          <a:xfrm>
            <a:off x="1024820" y="3602651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12"/>
          <p:cNvSpPr/>
          <p:nvPr/>
        </p:nvSpPr>
        <p:spPr>
          <a:xfrm>
            <a:off x="2497256" y="416180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12"/>
          <p:cNvSpPr/>
          <p:nvPr/>
        </p:nvSpPr>
        <p:spPr>
          <a:xfrm>
            <a:off x="1639212" y="416180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12"/>
          <p:cNvSpPr/>
          <p:nvPr/>
        </p:nvSpPr>
        <p:spPr>
          <a:xfrm>
            <a:off x="662206" y="4054628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112"/>
          <p:cNvSpPr/>
          <p:nvPr/>
        </p:nvSpPr>
        <p:spPr>
          <a:xfrm>
            <a:off x="2664448" y="6317962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12"/>
          <p:cNvSpPr/>
          <p:nvPr/>
        </p:nvSpPr>
        <p:spPr>
          <a:xfrm>
            <a:off x="662206" y="3151728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112"/>
          <p:cNvSpPr/>
          <p:nvPr/>
        </p:nvSpPr>
        <p:spPr>
          <a:xfrm>
            <a:off x="2796981" y="3123224"/>
            <a:ext cx="1030028" cy="54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Where’s Water?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112"/>
          <p:cNvSpPr txBox="1">
            <a:spLocks noGrp="1"/>
          </p:cNvSpPr>
          <p:nvPr>
            <p:ph type="body" idx="1"/>
          </p:nvPr>
        </p:nvSpPr>
        <p:spPr>
          <a:xfrm>
            <a:off x="457200" y="1032989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Water is produced when electrons reach the end of the Electron Transport Chain.  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combine with oxygen, and water is produced.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Why &gt;30 ATP?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3" name="Google Shape;753;p11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can’t give an exact number because ATP synthesis and oxidation of electron carriers are not directly coupled.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~ 3 ATP per NADH, ~2 ATP per FADH</a:t>
            </a:r>
            <a:r>
              <a:rPr lang="en-US" sz="3200" b="1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Certainly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MUCH MORE ATP 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than in anaerobic cellular respiration.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Other Metabolites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11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biological molecules are able to be metabolized through respiration pathways. 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are either converted in to glucose, or enter the process “downstream” of glycolysis, depending on the molecule.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Light Reactions:  Overview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7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Occurs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in photosystems in the thylakoid membrane of chloroplasts.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Water, light, NADP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ADP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(waste), NADPH, and ATP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750" y="315406"/>
            <a:ext cx="6134157" cy="524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2"/>
          <p:cNvSpPr txBox="1">
            <a:spLocks noGrp="1"/>
          </p:cNvSpPr>
          <p:nvPr>
            <p:ph type="body" idx="1"/>
          </p:nvPr>
        </p:nvSpPr>
        <p:spPr>
          <a:xfrm>
            <a:off x="0" y="-8300"/>
            <a:ext cx="335857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Chloroplasts are adapted to separate the light reactions from carbon fixation.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light reactions occur at the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thylakoid membrane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3" y="2456644"/>
            <a:ext cx="7719433" cy="440135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3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Chlorophyll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molecules in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photosystems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 high energy electrons when exposed to photons.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74"/>
          <p:cNvPicPr preferRelativeResize="0"/>
          <p:nvPr/>
        </p:nvPicPr>
        <p:blipFill rotWithShape="1">
          <a:blip r:embed="rId3">
            <a:alphaModFix/>
          </a:blip>
          <a:srcRect b="40525"/>
          <a:stretch/>
        </p:blipFill>
        <p:spPr>
          <a:xfrm>
            <a:off x="1350775" y="874525"/>
            <a:ext cx="6442449" cy="51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Photosystem 1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74"/>
          <p:cNvSpPr txBox="1"/>
          <p:nvPr/>
        </p:nvSpPr>
        <p:spPr>
          <a:xfrm>
            <a:off x="5406000" y="6221400"/>
            <a:ext cx="3738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David S. Goodsell, The Scripps Research Institute.  All rights reserved.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3" y="2456644"/>
            <a:ext cx="7719433" cy="440135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5"/>
          <p:cNvSpPr txBox="1">
            <a:spLocks noGrp="1"/>
          </p:cNvSpPr>
          <p:nvPr>
            <p:ph type="body" idx="1"/>
          </p:nvPr>
        </p:nvSpPr>
        <p:spPr>
          <a:xfrm>
            <a:off x="457200" y="1"/>
            <a:ext cx="8229600" cy="236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Electrons move through 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electron transport chains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between photosystems.  This releases free energy used to move protons across the thylakoid membrane.</a:t>
            </a: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ory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1296</Words>
  <Application>Microsoft Office PowerPoint</Application>
  <PresentationFormat>On-screen Show (4:3)</PresentationFormat>
  <Paragraphs>181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Calibri</vt:lpstr>
      <vt:lpstr>Open Sans</vt:lpstr>
      <vt:lpstr>Arial</vt:lpstr>
      <vt:lpstr>Office Theme</vt:lpstr>
      <vt:lpstr> Domain 3: Energy</vt:lpstr>
      <vt:lpstr>2.  Photoautotrophic nutrition- light reactions</vt:lpstr>
      <vt:lpstr>Photosynthesis</vt:lpstr>
      <vt:lpstr>Light is Energy</vt:lpstr>
      <vt:lpstr>Light Reactions:  Overview</vt:lpstr>
      <vt:lpstr>PowerPoint Presentation</vt:lpstr>
      <vt:lpstr>PowerPoint Presentation</vt:lpstr>
      <vt:lpstr>Photosystem 1</vt:lpstr>
      <vt:lpstr>PowerPoint Presentation</vt:lpstr>
      <vt:lpstr>PowerPoint Presentation</vt:lpstr>
      <vt:lpstr>Cyclic Electron Flow</vt:lpstr>
      <vt:lpstr>PowerPoint Presentation</vt:lpstr>
      <vt:lpstr>PowerPoint Presentation</vt:lpstr>
      <vt:lpstr>Chemiosmosis</vt:lpstr>
      <vt:lpstr>ATP Synthase</vt:lpstr>
      <vt:lpstr>PowerPoint Presentation</vt:lpstr>
      <vt:lpstr>3.  Photoautotrophic nutrition- Carbon Fixation</vt:lpstr>
      <vt:lpstr>PowerPoint Presentation</vt:lpstr>
      <vt:lpstr>Carbon Fixation:  Overview</vt:lpstr>
      <vt:lpstr>PowerPoint Presentation</vt:lpstr>
      <vt:lpstr>PowerPoint Presentation</vt:lpstr>
      <vt:lpstr>RuBisCo</vt:lpstr>
      <vt:lpstr>PowerPoint Presentation</vt:lpstr>
      <vt:lpstr>G3P</vt:lpstr>
      <vt:lpstr>Photosynthesis determines global productivity.</vt:lpstr>
      <vt:lpstr>4.  Chemoheterotrophic Nutrition- Anaerobic Cellular Respiration</vt:lpstr>
      <vt:lpstr>Energy Transfer</vt:lpstr>
      <vt:lpstr>Glycolysis:  Overview</vt:lpstr>
      <vt:lpstr>PowerPoint Presentation</vt:lpstr>
      <vt:lpstr>Fermentation</vt:lpstr>
      <vt:lpstr>Fermentation:  Overview</vt:lpstr>
      <vt:lpstr>5. Chemoheterotrophic Nutrition-Aerobic Cellular Respiration</vt:lpstr>
      <vt:lpstr>Before We Begin...</vt:lpstr>
      <vt:lpstr>Aerobic Cellular Machinery</vt:lpstr>
      <vt:lpstr>But First…</vt:lpstr>
      <vt:lpstr>Citric Acid Cycle:  Overview</vt:lpstr>
      <vt:lpstr>PowerPoint Presentation</vt:lpstr>
      <vt:lpstr>PowerPoint Presentation</vt:lpstr>
      <vt:lpstr>PowerPoint Presentation</vt:lpstr>
      <vt:lpstr>Oxidative Phosphorylation:  Overview</vt:lpstr>
      <vt:lpstr>Oxidative Phosphorylation</vt:lpstr>
      <vt:lpstr>Chemiosmosis</vt:lpstr>
      <vt:lpstr>Cytochrome C Oxidase</vt:lpstr>
      <vt:lpstr>The Effect of Cyanide</vt:lpstr>
      <vt:lpstr>PowerPoint Presentation</vt:lpstr>
      <vt:lpstr>Where’s Water?</vt:lpstr>
      <vt:lpstr>Why &gt;30 ATP?</vt:lpstr>
      <vt:lpstr>Other Metabolites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3: Energy</dc:title>
  <dc:creator>Kent Morales</dc:creator>
  <cp:lastModifiedBy>Kent Morales</cp:lastModifiedBy>
  <cp:revision>8</cp:revision>
  <dcterms:modified xsi:type="dcterms:W3CDTF">2019-01-08T18:12:37Z</dcterms:modified>
</cp:coreProperties>
</file>