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34BE-6E96-466C-B95B-DB8DDB5D1345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42B7-C7D2-4BBD-83E5-335D410B3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9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4467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8205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6208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890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89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19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26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56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1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d3dc2c15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d3dc2c15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28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715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5928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91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B91-81B9-4810-84C0-AC4D4EEF7557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E50B-1FF8-46DF-AEE0-3F46F6DB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2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B91-81B9-4810-84C0-AC4D4EEF7557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E50B-1FF8-46DF-AEE0-3F46F6DB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B91-81B9-4810-84C0-AC4D4EEF7557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E50B-1FF8-46DF-AEE0-3F46F6DB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5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B91-81B9-4810-84C0-AC4D4EEF7557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E50B-1FF8-46DF-AEE0-3F46F6DB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B91-81B9-4810-84C0-AC4D4EEF7557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E50B-1FF8-46DF-AEE0-3F46F6DB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3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B91-81B9-4810-84C0-AC4D4EEF7557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E50B-1FF8-46DF-AEE0-3F46F6DB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1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B91-81B9-4810-84C0-AC4D4EEF7557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E50B-1FF8-46DF-AEE0-3F46F6DB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B91-81B9-4810-84C0-AC4D4EEF7557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E50B-1FF8-46DF-AEE0-3F46F6DB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B91-81B9-4810-84C0-AC4D4EEF7557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E50B-1FF8-46DF-AEE0-3F46F6DB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1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B91-81B9-4810-84C0-AC4D4EEF7557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E50B-1FF8-46DF-AEE0-3F46F6DB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B91-81B9-4810-84C0-AC4D4EEF7557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E50B-1FF8-46DF-AEE0-3F46F6DB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2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1B91-81B9-4810-84C0-AC4D4EEF7557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E50B-1FF8-46DF-AEE0-3F46F6DB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Domain 3: Energy</a:t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9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888888"/>
              </a:buClr>
            </a:pPr>
            <a:r>
              <a:rPr lang="en-US" sz="3200" dirty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Part </a:t>
            </a:r>
            <a:r>
              <a:rPr lang="en-US" sz="3200" dirty="0" smtClean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200" dirty="0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2944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23"/>
          <p:cNvSpPr txBox="1">
            <a:spLocks noGrp="1"/>
          </p:cNvSpPr>
          <p:nvPr>
            <p:ph type="title"/>
          </p:nvPr>
        </p:nvSpPr>
        <p:spPr>
          <a:xfrm>
            <a:off x="1654004" y="0"/>
            <a:ext cx="4600124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en-US" sz="3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Circulatory System</a:t>
            </a:r>
            <a:endParaRPr sz="3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0" name="Google Shape;820;p123"/>
          <p:cNvSpPr txBox="1">
            <a:spLocks noGrp="1"/>
          </p:cNvSpPr>
          <p:nvPr>
            <p:ph type="body" idx="1"/>
          </p:nvPr>
        </p:nvSpPr>
        <p:spPr>
          <a:xfrm>
            <a:off x="1981200" y="1143000"/>
            <a:ext cx="4272929" cy="5715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Delivery of nutrients and removal of waste products from the cells of the body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1" name="Google Shape;821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9899" y="0"/>
            <a:ext cx="484664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17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24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42729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en-US" sz="3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Excretory System</a:t>
            </a:r>
            <a:endParaRPr sz="3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7" name="Google Shape;827;p124"/>
          <p:cNvSpPr txBox="1">
            <a:spLocks noGrp="1"/>
          </p:cNvSpPr>
          <p:nvPr>
            <p:ph type="body" idx="1"/>
          </p:nvPr>
        </p:nvSpPr>
        <p:spPr>
          <a:xfrm>
            <a:off x="1981200" y="1143000"/>
            <a:ext cx="4272929" cy="5715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Removal of metabolic waste products (water and nitrogenous wastes) from the body.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8" name="Google Shape;828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8753" y="390021"/>
            <a:ext cx="4709247" cy="6187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95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25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Microbial Cooperation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4" name="Google Shape;834;p125"/>
          <p:cNvSpPr txBox="1">
            <a:spLocks noGrp="1"/>
          </p:cNvSpPr>
          <p:nvPr>
            <p:ph type="body" idx="1"/>
          </p:nvPr>
        </p:nvSpPr>
        <p:spPr>
          <a:xfrm>
            <a:off x="1764008" y="952981"/>
            <a:ext cx="8680237" cy="20072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2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Communities of microbes will use a diversity of functions to cooperatively accomplish metabolic tasks.</a:t>
            </a:r>
            <a:endParaRPr/>
          </a:p>
          <a:p>
            <a:pPr marL="0" indent="0">
              <a:spcBef>
                <a:spcPts val="590"/>
              </a:spcBef>
              <a:buClr>
                <a:schemeClr val="dk1"/>
              </a:buClr>
              <a:buNone/>
            </a:pPr>
            <a:r>
              <a:rPr lang="en-US" sz="2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Ex. Animal Rumen Communities</a:t>
            </a:r>
            <a:endParaRPr sz="2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5" name="Google Shape;835;p125"/>
          <p:cNvPicPr preferRelativeResize="0"/>
          <p:nvPr/>
        </p:nvPicPr>
        <p:blipFill rotWithShape="1">
          <a:blip r:embed="rId3">
            <a:alphaModFix/>
          </a:blip>
          <a:srcRect t="49155"/>
          <a:stretch/>
        </p:blipFill>
        <p:spPr>
          <a:xfrm>
            <a:off x="1657852" y="3760275"/>
            <a:ext cx="3878133" cy="295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8594" y="4734796"/>
            <a:ext cx="2695604" cy="191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125"/>
          <p:cNvPicPr preferRelativeResize="0"/>
          <p:nvPr/>
        </p:nvPicPr>
        <p:blipFill rotWithShape="1">
          <a:blip r:embed="rId5">
            <a:alphaModFix/>
          </a:blip>
          <a:srcRect t="48706" r="11004"/>
          <a:stretch/>
        </p:blipFill>
        <p:spPr>
          <a:xfrm>
            <a:off x="5964122" y="3016327"/>
            <a:ext cx="3310091" cy="1718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98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26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Image Credits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3" name="Google Shape;843;p126"/>
          <p:cNvSpPr txBox="1">
            <a:spLocks noGrp="1"/>
          </p:cNvSpPr>
          <p:nvPr>
            <p:ph type="body" idx="1"/>
          </p:nvPr>
        </p:nvSpPr>
        <p:spPr>
          <a:xfrm>
            <a:off x="1981200" y="1095375"/>
            <a:ext cx="8229600" cy="55534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 images taken from wikimedia commons.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Images by David S. Goodsell, the Scripps Research Institute where indicated.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6931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15"/>
          <p:cNvSpPr txBox="1">
            <a:spLocks noGrp="1"/>
          </p:cNvSpPr>
          <p:nvPr>
            <p:ph type="title"/>
          </p:nvPr>
        </p:nvSpPr>
        <p:spPr>
          <a:xfrm>
            <a:off x="2246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sz="3200" b="1" cap="smal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Cooperative Energetic Strategies</a:t>
            </a:r>
            <a:endParaRPr sz="3200" b="1" cap="small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5" name="Google Shape;765;p115"/>
          <p:cNvSpPr txBox="1">
            <a:spLocks noGrp="1"/>
          </p:cNvSpPr>
          <p:nvPr>
            <p:ph type="body" idx="1"/>
          </p:nvPr>
        </p:nvSpPr>
        <p:spPr>
          <a:xfrm>
            <a:off x="2246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909090"/>
              </a:buClr>
            </a:pPr>
            <a:r>
              <a:rPr lang="en-US" sz="2000" b="1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rPr>
              <a:t>3.4: Cooperative interactions within organisms promote efficiency in the use of energy and matter.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132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16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en-US" sz="3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Compartmentalization in </a:t>
            </a:r>
            <a:br>
              <a:rPr lang="en-US" sz="3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Energy Processing</a:t>
            </a:r>
            <a:endParaRPr sz="3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1" name="Google Shape;771;p116"/>
          <p:cNvSpPr txBox="1">
            <a:spLocks noGrp="1"/>
          </p:cNvSpPr>
          <p:nvPr>
            <p:ph type="body" idx="1"/>
          </p:nvPr>
        </p:nvSpPr>
        <p:spPr>
          <a:xfrm>
            <a:off x="1705435" y="1143000"/>
            <a:ext cx="8856728" cy="5715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endParaRPr sz="3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r>
              <a:rPr lang="en-US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Compartmentalization</a:t>
            </a: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allows for increased cellular efficiency.</a:t>
            </a:r>
            <a:endParaRPr/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Different metabolic pathways can occur in different cellular compartments, at different conditions, and not interfere with each other.</a:t>
            </a:r>
            <a:endParaRPr/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Groups of related enzymes can also be localized to particular areas.</a:t>
            </a:r>
            <a:endParaRPr/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9619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17"/>
          <p:cNvSpPr txBox="1">
            <a:spLocks noGrp="1"/>
          </p:cNvSpPr>
          <p:nvPr>
            <p:ph type="body" idx="1"/>
          </p:nvPr>
        </p:nvSpPr>
        <p:spPr>
          <a:xfrm>
            <a:off x="1981200" y="1143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increased compartmentalization of eukaryotes leads to increased complexity and efficiency.</a:t>
            </a:r>
            <a:endParaRPr/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r>
              <a:rPr lang="en-US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Note</a:t>
            </a: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To Scale.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7" name="Google Shape;777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6155" y="3914014"/>
            <a:ext cx="4021840" cy="294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0848" y="3171756"/>
            <a:ext cx="602365" cy="49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4008" y="3914014"/>
            <a:ext cx="4403870" cy="2943987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17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Prokaryotes vs. Eukaryotes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9730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Google Shape;785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4062" y="2901634"/>
            <a:ext cx="4650126" cy="3836354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118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But Don’t Forget!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7" name="Google Shape;787;p118"/>
          <p:cNvSpPr txBox="1">
            <a:spLocks noGrp="1"/>
          </p:cNvSpPr>
          <p:nvPr>
            <p:ph type="body" idx="1"/>
          </p:nvPr>
        </p:nvSpPr>
        <p:spPr>
          <a:xfrm>
            <a:off x="1981200" y="912977"/>
            <a:ext cx="8229600" cy="20372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Some prokaryotes are able to carry out aerobic cellular respiration, and photosynthesis.  They have adapted their cell membrane into quasi-compartments.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4157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19" descr="E.coliEnergy.jpg"/>
          <p:cNvPicPr preferRelativeResize="0"/>
          <p:nvPr/>
        </p:nvPicPr>
        <p:blipFill rotWithShape="1">
          <a:blip r:embed="rId3">
            <a:alphaModFix/>
          </a:blip>
          <a:srcRect t="8475" b="9557"/>
          <a:stretch/>
        </p:blipFill>
        <p:spPr>
          <a:xfrm>
            <a:off x="1524000" y="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119"/>
          <p:cNvSpPr txBox="1"/>
          <p:nvPr/>
        </p:nvSpPr>
        <p:spPr>
          <a:xfrm>
            <a:off x="1524000" y="5821850"/>
            <a:ext cx="5226300" cy="10509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sz="29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E. coli’s</a:t>
            </a:r>
            <a:r>
              <a:rPr lang="en-US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ATP Synthase is embedded in the </a:t>
            </a:r>
            <a:r>
              <a:rPr lang="en-US" sz="2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cell membrane</a:t>
            </a:r>
            <a:endParaRPr sz="29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119"/>
          <p:cNvSpPr txBox="1"/>
          <p:nvPr/>
        </p:nvSpPr>
        <p:spPr>
          <a:xfrm>
            <a:off x="6819600" y="6194400"/>
            <a:ext cx="3848400" cy="663600"/>
          </a:xfrm>
          <a:prstGeom prst="rect">
            <a:avLst/>
          </a:prstGeom>
          <a:solidFill>
            <a:srgbClr val="000000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solidFill>
                  <a:srgbClr val="FFFFFF"/>
                </a:solidFill>
              </a:rPr>
              <a:t>Image by David S. Goodsell, The Scripps Research Institute.  All rights reserved.</a:t>
            </a: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20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en-US" sz="3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Multicellular Compartmentalization</a:t>
            </a:r>
            <a:endParaRPr sz="3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0" name="Google Shape;800;p120"/>
          <p:cNvSpPr txBox="1">
            <a:spLocks noGrp="1"/>
          </p:cNvSpPr>
          <p:nvPr>
            <p:ph type="body" idx="1"/>
          </p:nvPr>
        </p:nvSpPr>
        <p:spPr>
          <a:xfrm>
            <a:off x="1981200" y="1290127"/>
            <a:ext cx="8229600" cy="55678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Multicellular organisms have compartmentalized </a:t>
            </a:r>
            <a:r>
              <a:rPr lang="en-US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organs</a:t>
            </a: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organ systems</a:t>
            </a: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increase their efficiency.</a:t>
            </a:r>
            <a:endParaRPr/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 systems work together to accomplish tasks, including metabolism.</a:t>
            </a:r>
            <a:endParaRPr/>
          </a:p>
          <a:p>
            <a:pPr marL="0" indent="0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7813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0105" y="0"/>
            <a:ext cx="4951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12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42729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en-US" sz="3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Digestive System</a:t>
            </a:r>
            <a:endParaRPr sz="3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7" name="Google Shape;807;p121"/>
          <p:cNvSpPr txBox="1">
            <a:spLocks noGrp="1"/>
          </p:cNvSpPr>
          <p:nvPr>
            <p:ph type="body" idx="1"/>
          </p:nvPr>
        </p:nvSpPr>
        <p:spPr>
          <a:xfrm>
            <a:off x="1981200" y="1143000"/>
            <a:ext cx="4272929" cy="5715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Converts and absorbs complex food molecules in to metabolic inputs (ex. starch into glucose)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5307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22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4890134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en-US" sz="3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Respiratory System</a:t>
            </a:r>
            <a:endParaRPr sz="3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3" name="Google Shape;813;p122"/>
          <p:cNvSpPr txBox="1">
            <a:spLocks noGrp="1"/>
          </p:cNvSpPr>
          <p:nvPr>
            <p:ph type="body" idx="1"/>
          </p:nvPr>
        </p:nvSpPr>
        <p:spPr>
          <a:xfrm>
            <a:off x="1691192" y="1143000"/>
            <a:ext cx="4272929" cy="5715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Exchanges metabolic gases (oxygen and carbon dioxide)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14" name="Google Shape;814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0350" y="1240090"/>
            <a:ext cx="4943168" cy="5617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16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Widescreen</PresentationFormat>
  <Paragraphs>41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Office Theme</vt:lpstr>
      <vt:lpstr> Domain 3: Energy</vt:lpstr>
      <vt:lpstr>Cooperative Energetic Strategies</vt:lpstr>
      <vt:lpstr>Compartmentalization in  Energy Processing</vt:lpstr>
      <vt:lpstr>Prokaryotes vs. Eukaryotes</vt:lpstr>
      <vt:lpstr>But Don’t Forget!</vt:lpstr>
      <vt:lpstr>PowerPoint Presentation</vt:lpstr>
      <vt:lpstr>Multicellular Compartmentalization</vt:lpstr>
      <vt:lpstr>Digestive System</vt:lpstr>
      <vt:lpstr>Respiratory System</vt:lpstr>
      <vt:lpstr>Circulatory System</vt:lpstr>
      <vt:lpstr>Excretory System</vt:lpstr>
      <vt:lpstr>Microbial Cooperation</vt:lpstr>
      <vt:lpstr>Image Credits</vt:lpstr>
    </vt:vector>
  </TitlesOfParts>
  <Company>San Rafael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Morales</dc:creator>
  <cp:lastModifiedBy>Kent Morales</cp:lastModifiedBy>
  <cp:revision>2</cp:revision>
  <dcterms:created xsi:type="dcterms:W3CDTF">2019-01-08T18:11:31Z</dcterms:created>
  <dcterms:modified xsi:type="dcterms:W3CDTF">2019-01-08T18:12:29Z</dcterms:modified>
</cp:coreProperties>
</file>